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50"/>
  </p:notesMasterIdLst>
  <p:sldIdLst>
    <p:sldId id="446" r:id="rId5"/>
    <p:sldId id="493" r:id="rId6"/>
    <p:sldId id="447" r:id="rId7"/>
    <p:sldId id="448" r:id="rId8"/>
    <p:sldId id="449" r:id="rId9"/>
    <p:sldId id="453" r:id="rId10"/>
    <p:sldId id="452" r:id="rId11"/>
    <p:sldId id="454" r:id="rId12"/>
    <p:sldId id="505" r:id="rId13"/>
    <p:sldId id="457" r:id="rId14"/>
    <p:sldId id="456" r:id="rId15"/>
    <p:sldId id="455" r:id="rId16"/>
    <p:sldId id="458" r:id="rId17"/>
    <p:sldId id="459" r:id="rId18"/>
    <p:sldId id="460" r:id="rId19"/>
    <p:sldId id="461" r:id="rId20"/>
    <p:sldId id="462" r:id="rId21"/>
    <p:sldId id="494" r:id="rId22"/>
    <p:sldId id="466" r:id="rId23"/>
    <p:sldId id="463" r:id="rId24"/>
    <p:sldId id="464" r:id="rId25"/>
    <p:sldId id="467" r:id="rId26"/>
    <p:sldId id="468" r:id="rId27"/>
    <p:sldId id="469" r:id="rId28"/>
    <p:sldId id="517" r:id="rId29"/>
    <p:sldId id="504" r:id="rId30"/>
    <p:sldId id="515" r:id="rId31"/>
    <p:sldId id="516" r:id="rId32"/>
    <p:sldId id="495" r:id="rId33"/>
    <p:sldId id="496" r:id="rId34"/>
    <p:sldId id="497" r:id="rId35"/>
    <p:sldId id="498" r:id="rId36"/>
    <p:sldId id="503" r:id="rId37"/>
    <p:sldId id="499" r:id="rId38"/>
    <p:sldId id="500" r:id="rId39"/>
    <p:sldId id="502" r:id="rId40"/>
    <p:sldId id="513" r:id="rId41"/>
    <p:sldId id="514" r:id="rId42"/>
    <p:sldId id="501" r:id="rId43"/>
    <p:sldId id="451" r:id="rId44"/>
    <p:sldId id="489" r:id="rId45"/>
    <p:sldId id="490" r:id="rId46"/>
    <p:sldId id="518" r:id="rId47"/>
    <p:sldId id="480" r:id="rId48"/>
    <p:sldId id="445"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2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B45563"/>
    <a:srgbClr val="CA8892"/>
    <a:srgbClr val="D8A7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12" autoAdjust="0"/>
    <p:restoredTop sz="95972" autoAdjust="0"/>
  </p:normalViewPr>
  <p:slideViewPr>
    <p:cSldViewPr snapToGrid="0" snapToObjects="1">
      <p:cViewPr varScale="1">
        <p:scale>
          <a:sx n="146" d="100"/>
          <a:sy n="146" d="100"/>
        </p:scale>
        <p:origin x="2136" y="114"/>
      </p:cViewPr>
      <p:guideLst>
        <p:guide orient="horz" pos="1620"/>
        <p:guide pos="3203"/>
      </p:guideLst>
    </p:cSldViewPr>
  </p:slideViewPr>
  <p:notesTextViewPr>
    <p:cViewPr>
      <p:scale>
        <a:sx n="100" d="100"/>
        <a:sy n="100" d="100"/>
      </p:scale>
      <p:origin x="0" y="0"/>
    </p:cViewPr>
  </p:notesTextViewPr>
  <p:sorterViewPr>
    <p:cViewPr>
      <p:scale>
        <a:sx n="149" d="100"/>
        <a:sy n="149" d="100"/>
      </p:scale>
      <p:origin x="0" y="-76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3F103-AB5A-4139-B08B-15A2BAC4C0E6}" type="datetimeFigureOut">
              <a:rPr lang="en-US" smtClean="0"/>
              <a:t>11/27/2018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B61FF-6353-4B49-A5D6-3E97FE28CD27}" type="slidenum">
              <a:rPr lang="en-US" smtClean="0"/>
              <a:t>‹#›</a:t>
            </a:fld>
            <a:endParaRPr lang="en-US"/>
          </a:p>
        </p:txBody>
      </p:sp>
    </p:spTree>
    <p:extLst>
      <p:ext uri="{BB962C8B-B14F-4D97-AF65-F5344CB8AC3E}">
        <p14:creationId xmlns:p14="http://schemas.microsoft.com/office/powerpoint/2010/main" val="375279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FB3EDF9-6DAD-4FD5-8D81-9B9CEE00DFEB}" type="slidenum">
              <a:rPr lang="en-US" smtClean="0"/>
              <a:pPr/>
              <a:t>3</a:t>
            </a:fld>
            <a:endParaRPr lang="en-US"/>
          </a:p>
        </p:txBody>
      </p:sp>
    </p:spTree>
    <p:extLst>
      <p:ext uri="{BB962C8B-B14F-4D97-AF65-F5344CB8AC3E}">
        <p14:creationId xmlns:p14="http://schemas.microsoft.com/office/powerpoint/2010/main" val="1105959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254</a:t>
            </a:r>
            <a:r>
              <a:rPr lang="en-US" baseline="0" dirty="0" smtClean="0"/>
              <a:t> users.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consider 30 individual features in total including physical activities, social communications, and biomarkers.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study, we </a:t>
            </a:r>
            <a:r>
              <a:rPr lang="en-US" sz="1200" baseline="0" dirty="0" smtClean="0"/>
              <a:t>t</a:t>
            </a:r>
            <a:r>
              <a:rPr lang="en-US" sz="1200" dirty="0" smtClean="0"/>
              <a:t>ry to predict whether a </a:t>
            </a:r>
            <a:r>
              <a:rPr lang="en-US" sz="1200" dirty="0" err="1" smtClean="0"/>
              <a:t>YesiWell</a:t>
            </a:r>
            <a:r>
              <a:rPr lang="en-US" sz="1200" dirty="0" smtClean="0"/>
              <a:t> user will increase or decrease exercises in the next week compared with the current week.</a:t>
            </a:r>
            <a:endParaRPr lang="en-US" baseline="0" dirty="0" smtClean="0"/>
          </a:p>
        </p:txBody>
      </p:sp>
      <p:sp>
        <p:nvSpPr>
          <p:cNvPr id="4" name="Slide Number Placeholder 3"/>
          <p:cNvSpPr>
            <a:spLocks noGrp="1"/>
          </p:cNvSpPr>
          <p:nvPr>
            <p:ph type="sldNum" sz="quarter" idx="10"/>
          </p:nvPr>
        </p:nvSpPr>
        <p:spPr/>
        <p:txBody>
          <a:bodyPr/>
          <a:lstStyle/>
          <a:p>
            <a:fld id="{548FD7E9-91F8-4C05-BD65-BF5294D7A753}" type="slidenum">
              <a:rPr lang="en-US" smtClean="0"/>
              <a:pPr/>
              <a:t>41</a:t>
            </a:fld>
            <a:endParaRPr lang="en-US"/>
          </a:p>
        </p:txBody>
      </p:sp>
    </p:spTree>
    <p:extLst>
      <p:ext uri="{BB962C8B-B14F-4D97-AF65-F5344CB8AC3E}">
        <p14:creationId xmlns:p14="http://schemas.microsoft.com/office/powerpoint/2010/main" val="73265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compare our model with various competitive models, including non-enforcing differential privacy model and enforcing differential privacy model.</a:t>
            </a:r>
          </a:p>
          <a:p>
            <a:r>
              <a:rPr lang="en-US" baseline="0" dirty="0" smtClean="0"/>
              <a:t>CDBN, </a:t>
            </a:r>
            <a:r>
              <a:rPr lang="en-US" baseline="0" dirty="0" err="1" smtClean="0"/>
              <a:t>SctRBM</a:t>
            </a:r>
            <a:r>
              <a:rPr lang="en-US" baseline="0" dirty="0" smtClean="0"/>
              <a:t>, </a:t>
            </a:r>
            <a:r>
              <a:rPr lang="en-US" sz="1200" dirty="0" smtClean="0"/>
              <a:t>Truncated Convolutional Deep</a:t>
            </a:r>
            <a:r>
              <a:rPr lang="en-US" sz="1200" baseline="0" dirty="0" smtClean="0"/>
              <a:t> Belief Network</a:t>
            </a:r>
            <a:r>
              <a:rPr lang="en-US" sz="1200" dirty="0" smtClean="0"/>
              <a:t>,</a:t>
            </a:r>
            <a:r>
              <a:rPr lang="en-US" sz="1200" baseline="0" dirty="0" smtClean="0"/>
              <a:t> and </a:t>
            </a:r>
            <a:r>
              <a:rPr lang="en-US" sz="1200" dirty="0" smtClean="0"/>
              <a:t>Deep private auto-encoder (</a:t>
            </a:r>
            <a:r>
              <a:rPr lang="en-US" sz="1200" dirty="0" err="1" smtClean="0"/>
              <a:t>dPAH</a:t>
            </a:r>
            <a:r>
              <a:rPr lang="en-US" sz="1200" dirty="0" smtClean="0"/>
              <a:t>).</a:t>
            </a:r>
            <a:endParaRPr lang="en-US" sz="1200" baseline="0" dirty="0" smtClean="0"/>
          </a:p>
          <a:p>
            <a:r>
              <a:rPr lang="en-US" sz="1200" kern="1200" baseline="0" dirty="0" smtClean="0">
                <a:solidFill>
                  <a:schemeClr val="tx1"/>
                </a:solidFill>
                <a:latin typeface="+mn-lt"/>
                <a:ea typeface="+mn-ea"/>
                <a:cs typeface="+mn-cs"/>
              </a:rPr>
              <a:t>This Figure shows the prediction accuracy of each algorithm as a function of the dataset cardinality.</a:t>
            </a:r>
          </a:p>
          <a:p>
            <a:r>
              <a:rPr lang="en-US" sz="1200" kern="1200" dirty="0" smtClean="0">
                <a:solidFill>
                  <a:schemeClr val="tx1"/>
                </a:solidFill>
                <a:effectLst/>
                <a:latin typeface="+mn-lt"/>
                <a:ea typeface="+mn-ea"/>
                <a:cs typeface="+mn-cs"/>
              </a:rPr>
              <a:t>There is a gap between the prediction accuracy of</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and the original convolutional deep belief network (CDBN). </a:t>
            </a:r>
          </a:p>
          <a:p>
            <a:r>
              <a:rPr lang="en-US" sz="1200" kern="1200" dirty="0" smtClean="0">
                <a:solidFill>
                  <a:schemeClr val="tx1"/>
                </a:solidFill>
                <a:effectLst/>
                <a:latin typeface="+mn-lt"/>
                <a:ea typeface="+mn-ea"/>
                <a:cs typeface="+mn-cs"/>
              </a:rPr>
              <a:t>However,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gap dramatically gets smaller with the increase of the dataset cardinality. </a:t>
            </a: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addition, our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outperforms the state-of-the-art </a:t>
            </a:r>
            <a:r>
              <a:rPr lang="en-US" sz="1200" kern="1200" dirty="0" err="1" smtClean="0">
                <a:solidFill>
                  <a:schemeClr val="tx1"/>
                </a:solidFill>
                <a:effectLst/>
                <a:latin typeface="+mn-lt"/>
                <a:ea typeface="+mn-ea"/>
                <a:cs typeface="+mn-cs"/>
              </a:rPr>
              <a:t>dPAH</a:t>
            </a:r>
            <a:r>
              <a:rPr lang="en-US" sz="1200" kern="1200" dirty="0" smtClean="0">
                <a:solidFill>
                  <a:schemeClr val="tx1"/>
                </a:solidFill>
                <a:effectLst/>
                <a:latin typeface="+mn-lt"/>
                <a:ea typeface="+mn-ea"/>
                <a:cs typeface="+mn-cs"/>
              </a:rPr>
              <a:t> in most of the cases,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the results are statistically significant.</a:t>
            </a:r>
          </a:p>
          <a:p>
            <a:r>
              <a:rPr lang="en-US" sz="1200" kern="1200" dirty="0" smtClean="0">
                <a:solidFill>
                  <a:schemeClr val="tx1"/>
                </a:solidFill>
                <a:effectLst/>
                <a:latin typeface="+mn-lt"/>
                <a:ea typeface="+mn-ea"/>
                <a:cs typeface="+mn-cs"/>
              </a:rPr>
              <a:t>Our</a:t>
            </a:r>
            <a:r>
              <a:rPr lang="en-US" sz="1200" kern="1200" baseline="0" dirty="0" smtClean="0">
                <a:solidFill>
                  <a:schemeClr val="tx1"/>
                </a:solidFill>
                <a:effectLst/>
                <a:latin typeface="+mn-lt"/>
                <a:ea typeface="+mn-ea"/>
                <a:cs typeface="+mn-cs"/>
              </a:rPr>
              <a:t> algorithm</a:t>
            </a:r>
            <a:r>
              <a:rPr lang="en-US" sz="1200" kern="1200" dirty="0" smtClean="0">
                <a:solidFill>
                  <a:schemeClr val="tx1"/>
                </a:solidFill>
                <a:effectLst/>
                <a:latin typeface="+mn-lt"/>
                <a:ea typeface="+mn-ea"/>
                <a:cs typeface="+mn-cs"/>
              </a:rPr>
              <a:t> also is significantly better than the </a:t>
            </a:r>
            <a:r>
              <a:rPr lang="en-US" sz="1200" kern="1200" dirty="0" err="1" smtClean="0">
                <a:solidFill>
                  <a:schemeClr val="tx1"/>
                </a:solidFill>
                <a:effectLst/>
                <a:latin typeface="+mn-lt"/>
                <a:ea typeface="+mn-ea"/>
                <a:cs typeface="+mn-cs"/>
              </a:rPr>
              <a:t>SctRBM</a:t>
            </a:r>
            <a:r>
              <a:rPr lang="en-US" sz="1200" kern="1200" dirty="0" smtClean="0">
                <a:solidFill>
                  <a:schemeClr val="tx1"/>
                </a:solidFill>
                <a:effectLst/>
                <a:latin typeface="+mn-lt"/>
                <a:ea typeface="+mn-ea"/>
                <a:cs typeface="+mn-cs"/>
              </a:rPr>
              <a:t> when the sampling rate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goes just a bit higher, i.e., &gt; 0.2 or &gt; 0.3.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a remarkable result.</a:t>
            </a:r>
          </a:p>
          <a:p>
            <a:r>
              <a:rPr lang="en-US" sz="1200" kern="1200" baseline="0" dirty="0" smtClean="0">
                <a:solidFill>
                  <a:schemeClr val="tx1"/>
                </a:solidFill>
                <a:latin typeface="+mn-lt"/>
                <a:ea typeface="+mn-ea"/>
                <a:cs typeface="+mn-cs"/>
              </a:rPr>
              <a:t>The other Figure illustrates the privacy budget epsilon and the prediction accuracy.</a:t>
            </a:r>
          </a:p>
          <a:p>
            <a:r>
              <a:rPr lang="en-US" sz="1200" kern="1200" baseline="0" dirty="0" smtClean="0">
                <a:solidFill>
                  <a:schemeClr val="tx1"/>
                </a:solidFill>
                <a:latin typeface="+mn-lt"/>
                <a:ea typeface="+mn-ea"/>
                <a:cs typeface="+mn-cs"/>
              </a:rPr>
              <a:t>Our model is relatively robust against the change of epsilon. </a:t>
            </a: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pCDBN</a:t>
            </a:r>
            <a:r>
              <a:rPr lang="en-US" sz="1200" kern="1200" baseline="0" dirty="0" smtClean="0">
                <a:solidFill>
                  <a:schemeClr val="tx1"/>
                </a:solidFill>
                <a:latin typeface="+mn-lt"/>
                <a:ea typeface="+mn-ea"/>
                <a:cs typeface="+mn-cs"/>
              </a:rPr>
              <a:t> model is competitive even with privacy non-enforcing models.</a:t>
            </a:r>
            <a:endParaRPr lang="en-US" dirty="0" smtClean="0"/>
          </a:p>
        </p:txBody>
      </p:sp>
      <p:sp>
        <p:nvSpPr>
          <p:cNvPr id="4" name="Slide Number Placeholder 3"/>
          <p:cNvSpPr>
            <a:spLocks noGrp="1"/>
          </p:cNvSpPr>
          <p:nvPr>
            <p:ph type="sldNum" sz="quarter" idx="10"/>
          </p:nvPr>
        </p:nvSpPr>
        <p:spPr/>
        <p:txBody>
          <a:bodyPr/>
          <a:lstStyle/>
          <a:p>
            <a:fld id="{1401B63C-4580-9D4D-8169-7C5817B0881A}" type="slidenum">
              <a:rPr lang="en-US" smtClean="0"/>
              <a:t>42</a:t>
            </a:fld>
            <a:endParaRPr lang="en-US"/>
          </a:p>
        </p:txBody>
      </p:sp>
    </p:spTree>
    <p:extLst>
      <p:ext uri="{BB962C8B-B14F-4D97-AF65-F5344CB8AC3E}">
        <p14:creationId xmlns:p14="http://schemas.microsoft.com/office/powerpoint/2010/main" val="3716472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0D5D06-8131-4BFA-9B45-DC9813AF9F44}" type="slidenum">
              <a:rPr lang="en-US" smtClean="0"/>
              <a:pPr>
                <a:defRPr/>
              </a:pPr>
              <a:t>43</a:t>
            </a:fld>
            <a:endParaRPr lang="en-US"/>
          </a:p>
        </p:txBody>
      </p:sp>
    </p:spTree>
    <p:extLst>
      <p:ext uri="{BB962C8B-B14F-4D97-AF65-F5344CB8AC3E}">
        <p14:creationId xmlns:p14="http://schemas.microsoft.com/office/powerpoint/2010/main" val="297645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FB3EDF9-6DAD-4FD5-8D81-9B9CEE00DFEB}" type="slidenum">
              <a:rPr lang="en-US" smtClean="0"/>
              <a:pPr/>
              <a:t>4</a:t>
            </a:fld>
            <a:endParaRPr lang="en-US"/>
          </a:p>
        </p:txBody>
      </p:sp>
    </p:spTree>
    <p:extLst>
      <p:ext uri="{BB962C8B-B14F-4D97-AF65-F5344CB8AC3E}">
        <p14:creationId xmlns:p14="http://schemas.microsoft.com/office/powerpoint/2010/main" val="2345480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FB3EDF9-6DAD-4FD5-8D81-9B9CEE00DFEB}" type="slidenum">
              <a:rPr lang="en-US" smtClean="0"/>
              <a:pPr/>
              <a:t>5</a:t>
            </a:fld>
            <a:endParaRPr lang="en-US"/>
          </a:p>
        </p:txBody>
      </p:sp>
    </p:spTree>
    <p:extLst>
      <p:ext uri="{BB962C8B-B14F-4D97-AF65-F5344CB8AC3E}">
        <p14:creationId xmlns:p14="http://schemas.microsoft.com/office/powerpoint/2010/main" val="100555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FB3EDF9-6DAD-4FD5-8D81-9B9CEE00DFEB}" type="slidenum">
              <a:rPr lang="en-US" smtClean="0"/>
              <a:pPr/>
              <a:t>10</a:t>
            </a:fld>
            <a:endParaRPr lang="en-US"/>
          </a:p>
        </p:txBody>
      </p:sp>
    </p:spTree>
    <p:extLst>
      <p:ext uri="{BB962C8B-B14F-4D97-AF65-F5344CB8AC3E}">
        <p14:creationId xmlns:p14="http://schemas.microsoft.com/office/powerpoint/2010/main" val="112447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each layer, we first</a:t>
            </a:r>
            <a:r>
              <a:rPr lang="en-US" baseline="0" dirty="0" smtClean="0"/>
              <a:t> compute the total input z to each </a:t>
            </a:r>
            <a:r>
              <a:rPr lang="en-US" baseline="0" dirty="0" err="1" smtClean="0"/>
              <a:t>each</a:t>
            </a:r>
            <a:r>
              <a:rPr lang="en-US" baseline="0" dirty="0" smtClean="0"/>
              <a:t> unit, which is a weighted sum of the outputs of the units in the layer below. Then a non-linear function is applied to z to get the output of the unit.  The nonlinear function includes </a:t>
            </a:r>
            <a:r>
              <a:rPr lang="en-US" baseline="0" dirty="0" err="1" smtClean="0"/>
              <a:t>te</a:t>
            </a:r>
            <a:r>
              <a:rPr lang="en-US" baseline="0" dirty="0" smtClean="0"/>
              <a:t> rectified linear unit or </a:t>
            </a:r>
            <a:r>
              <a:rPr lang="en-US" baseline="0" dirty="0" err="1" smtClean="0"/>
              <a:t>sigmoids</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EFB3EDF9-6DAD-4FD5-8D81-9B9CEE00DFEB}" type="slidenum">
              <a:rPr lang="en-US" smtClean="0"/>
              <a:pPr/>
              <a:t>22</a:t>
            </a:fld>
            <a:endParaRPr lang="en-US"/>
          </a:p>
        </p:txBody>
      </p:sp>
    </p:spTree>
    <p:extLst>
      <p:ext uri="{BB962C8B-B14F-4D97-AF65-F5344CB8AC3E}">
        <p14:creationId xmlns:p14="http://schemas.microsoft.com/office/powerpoint/2010/main" val="16291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chain rule of derivatives.</a:t>
            </a:r>
          </a:p>
          <a:p>
            <a:r>
              <a:rPr lang="en-US" baseline="0" dirty="0" smtClean="0"/>
              <a:t>At each hidden layer, we compute the error </a:t>
            </a:r>
            <a:r>
              <a:rPr lang="en-US" baseline="0" dirty="0" err="1" smtClean="0"/>
              <a:t>derivates</a:t>
            </a:r>
            <a:r>
              <a:rPr lang="en-US" baseline="0" dirty="0" smtClean="0"/>
              <a:t> with respect to the output of each unit, which is a weighted sum of the error derivatives with respect to the total inputs to the units in the layer above.   </a:t>
            </a:r>
            <a:endParaRPr lang="en-US" dirty="0"/>
          </a:p>
        </p:txBody>
      </p:sp>
      <p:sp>
        <p:nvSpPr>
          <p:cNvPr id="4" name="Slide Number Placeholder 3"/>
          <p:cNvSpPr>
            <a:spLocks noGrp="1"/>
          </p:cNvSpPr>
          <p:nvPr>
            <p:ph type="sldNum" sz="quarter" idx="10"/>
          </p:nvPr>
        </p:nvSpPr>
        <p:spPr/>
        <p:txBody>
          <a:bodyPr/>
          <a:lstStyle/>
          <a:p>
            <a:fld id="{EFB3EDF9-6DAD-4FD5-8D81-9B9CEE00DFEB}" type="slidenum">
              <a:rPr lang="en-US" smtClean="0"/>
              <a:pPr/>
              <a:t>23</a:t>
            </a:fld>
            <a:endParaRPr lang="en-US"/>
          </a:p>
        </p:txBody>
      </p:sp>
    </p:spTree>
    <p:extLst>
      <p:ext uri="{BB962C8B-B14F-4D97-AF65-F5344CB8AC3E}">
        <p14:creationId xmlns:p14="http://schemas.microsoft.com/office/powerpoint/2010/main" val="171270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Algorithm 1 outlines our basic method for training a model with parameters θ by minimizing the empirical loss function L(θ). At each step of the SGD, we compute the gradient ∇</a:t>
            </a:r>
            <a:r>
              <a:rPr lang="en-US" dirty="0" err="1" smtClean="0"/>
              <a:t>θL</a:t>
            </a:r>
            <a:r>
              <a:rPr lang="en-US" dirty="0" smtClean="0"/>
              <a:t>(θ, xi) for a random subset of examples, clip the `2 norm of each gradient, compute the average, add noise in order to protect privacy, and take a step in the opposite direction of this average noisy gradient. At the end, in addition to outputting the model, we will also need to compute the privacy loss of the mechanism based on the information maintained by the privacy accountant.</a:t>
            </a:r>
            <a:endParaRPr lang="en-US" dirty="0"/>
          </a:p>
        </p:txBody>
      </p:sp>
      <p:sp>
        <p:nvSpPr>
          <p:cNvPr id="4" name="Slide Number Placeholder 3"/>
          <p:cNvSpPr>
            <a:spLocks noGrp="1"/>
          </p:cNvSpPr>
          <p:nvPr>
            <p:ph type="sldNum" sz="quarter" idx="10"/>
          </p:nvPr>
        </p:nvSpPr>
        <p:spPr/>
        <p:txBody>
          <a:bodyPr/>
          <a:lstStyle/>
          <a:p>
            <a:fld id="{BF7B61FF-6353-4B49-A5D6-3E97FE28CD27}" type="slidenum">
              <a:rPr lang="en-US" smtClean="0"/>
              <a:t>31</a:t>
            </a:fld>
            <a:endParaRPr lang="en-US"/>
          </a:p>
        </p:txBody>
      </p:sp>
    </p:spTree>
    <p:extLst>
      <p:ext uri="{BB962C8B-B14F-4D97-AF65-F5344CB8AC3E}">
        <p14:creationId xmlns:p14="http://schemas.microsoft.com/office/powerpoint/2010/main" val="288035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further demonstrate the ability to work on large-scale datasets, we conducted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additional experiments on the well-known MNIST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compare our model with the private stochastic gradient descent algorithm,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denoted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a:t>
            </a:r>
            <a:r>
              <a:rPr lang="en-US" sz="1200" kern="1200" dirty="0" err="1" smtClean="0">
                <a:solidFill>
                  <a:schemeClr val="tx1"/>
                </a:solidFill>
                <a:effectLst/>
                <a:latin typeface="+mn-lt"/>
                <a:ea typeface="+mn-ea"/>
                <a:cs typeface="+mn-cs"/>
              </a:rPr>
              <a:t>Albadi</a:t>
            </a:r>
            <a:r>
              <a:rPr lang="en-US" sz="1200" kern="1200" dirty="0" smtClean="0">
                <a:solidFill>
                  <a:schemeClr val="tx1"/>
                </a:solidFill>
                <a:effectLst/>
                <a:latin typeface="+mn-lt"/>
                <a:ea typeface="+mn-ea"/>
                <a:cs typeface="+mn-cs"/>
              </a:rPr>
              <a:t> et al.</a:t>
            </a:r>
            <a:r>
              <a:rPr lang="en-US" sz="1200" kern="1200" baseline="0" dirty="0" smtClean="0">
                <a:solidFill>
                  <a:schemeClr val="tx1"/>
                </a:solidFill>
                <a:effectLst/>
                <a:latin typeface="+mn-lt"/>
                <a:ea typeface="+mn-ea"/>
                <a:cs typeface="+mn-cs"/>
              </a:rPr>
              <a:t>, CCS’16.</a:t>
            </a:r>
          </a:p>
          <a:p>
            <a:r>
              <a:rPr lang="en-US" sz="1200" kern="1200" dirty="0" smtClean="0">
                <a:solidFill>
                  <a:schemeClr val="tx1"/>
                </a:solidFill>
                <a:effectLst/>
                <a:latin typeface="+mn-lt"/>
                <a:ea typeface="+mn-ea"/>
                <a:cs typeface="+mn-cs"/>
              </a:rPr>
              <a:t>We can see that our model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outperforms the </a:t>
            </a:r>
            <a:r>
              <a:rPr lang="en-US" sz="1200" kern="1200" dirty="0" err="1" smtClean="0">
                <a:solidFill>
                  <a:schemeClr val="tx1"/>
                </a:solidFill>
                <a:effectLst/>
                <a:latin typeface="+mn-lt"/>
                <a:ea typeface="+mn-ea"/>
                <a:cs typeface="+mn-cs"/>
              </a:rPr>
              <a:t>pSGD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terms of prediction accuracies with small values of the privacy budget.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a substantial result, since smaller values of</a:t>
            </a:r>
            <a:r>
              <a:rPr lang="en-US" sz="1200" kern="1200" baseline="0" dirty="0" smtClean="0">
                <a:solidFill>
                  <a:schemeClr val="tx1"/>
                </a:solidFill>
                <a:effectLst/>
                <a:latin typeface="+mn-lt"/>
                <a:ea typeface="+mn-ea"/>
                <a:cs typeface="+mn-cs"/>
              </a:rPr>
              <a:t> epsilon </a:t>
            </a:r>
            <a:r>
              <a:rPr lang="en-US" sz="1200" kern="1200" dirty="0" smtClean="0">
                <a:solidFill>
                  <a:schemeClr val="tx1"/>
                </a:solidFill>
                <a:effectLst/>
                <a:latin typeface="+mn-lt"/>
                <a:ea typeface="+mn-ea"/>
                <a:cs typeface="+mn-cs"/>
              </a:rPr>
              <a:t>enforce a stronger privacy guarantee of the model.</a:t>
            </a:r>
          </a:p>
          <a:p>
            <a:r>
              <a:rPr lang="en-US" sz="1200" kern="120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right-hand side figure </a:t>
            </a:r>
            <a:r>
              <a:rPr lang="en-US" sz="1200" kern="1200" dirty="0" smtClean="0">
                <a:solidFill>
                  <a:schemeClr val="tx1"/>
                </a:solidFill>
                <a:effectLst/>
                <a:latin typeface="+mn-lt"/>
                <a:ea typeface="+mn-ea"/>
                <a:cs typeface="+mn-cs"/>
              </a:rPr>
              <a:t>demonstrates the benefit of being independent of the number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training epochs in consuming the privacy budget of our mechanism. </a:t>
            </a:r>
          </a:p>
          <a:p>
            <a:r>
              <a:rPr lang="en-US" sz="1200" kern="1200" dirty="0" smtClean="0">
                <a:solidFill>
                  <a:schemeClr val="tx1"/>
                </a:solidFill>
                <a:effectLst/>
                <a:latin typeface="+mn-lt"/>
                <a:ea typeface="+mn-ea"/>
                <a:cs typeface="+mn-cs"/>
              </a:rPr>
              <a:t>In this experiment, epsilon is set to 0.5, i.e., large injected noise. </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achieves higher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prediction accuracies after using a small number of training epochs, i.e., 88.75%</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after 18 epochs, compared with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More epochs cannot be used to train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since it will violate the privacy protection guarantee. </a:t>
            </a:r>
          </a:p>
          <a:p>
            <a:r>
              <a:rPr lang="en-US" sz="1200" kern="1200" dirty="0" smtClean="0">
                <a:solidFill>
                  <a:schemeClr val="tx1"/>
                </a:solidFill>
                <a:effectLst/>
                <a:latin typeface="+mn-lt"/>
                <a:ea typeface="+mn-ea"/>
                <a:cs typeface="+mn-cs"/>
              </a:rPr>
              <a:t>Meanwhile, our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model,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can be trained with an unlimited number of epochs. </a:t>
            </a:r>
          </a:p>
          <a:p>
            <a:r>
              <a:rPr lang="en-US" sz="1200" kern="1200" dirty="0" smtClean="0">
                <a:solidFill>
                  <a:schemeClr val="tx1"/>
                </a:solidFill>
                <a:effectLst/>
                <a:latin typeface="+mn-lt"/>
                <a:ea typeface="+mn-ea"/>
                <a:cs typeface="+mn-cs"/>
              </a:rPr>
              <a:t>After 162 epochs,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outperforms the</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in terms of prediction accuracy, with 91.71% compared with 88.75%.</a:t>
            </a:r>
          </a:p>
        </p:txBody>
      </p:sp>
      <p:sp>
        <p:nvSpPr>
          <p:cNvPr id="4" name="Slide Number Placeholder 3"/>
          <p:cNvSpPr>
            <a:spLocks noGrp="1"/>
          </p:cNvSpPr>
          <p:nvPr>
            <p:ph type="sldNum" sz="quarter" idx="10"/>
          </p:nvPr>
        </p:nvSpPr>
        <p:spPr/>
        <p:txBody>
          <a:bodyPr/>
          <a:lstStyle/>
          <a:p>
            <a:fld id="{1401B63C-4580-9D4D-8169-7C5817B0881A}" type="slidenum">
              <a:rPr lang="en-US" smtClean="0"/>
              <a:t>33</a:t>
            </a:fld>
            <a:endParaRPr lang="en-US"/>
          </a:p>
        </p:txBody>
      </p:sp>
    </p:spTree>
    <p:extLst>
      <p:ext uri="{BB962C8B-B14F-4D97-AF65-F5344CB8AC3E}">
        <p14:creationId xmlns:p14="http://schemas.microsoft.com/office/powerpoint/2010/main" val="967541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further demonstrate the ability to work on large-scale datasets, we conducted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additional experiments on the well-known MNIST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compare our model with the private stochastic gradient descent algorithm,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denoted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a:t>
            </a:r>
            <a:r>
              <a:rPr lang="en-US" sz="1200" kern="1200" dirty="0" err="1" smtClean="0">
                <a:solidFill>
                  <a:schemeClr val="tx1"/>
                </a:solidFill>
                <a:effectLst/>
                <a:latin typeface="+mn-lt"/>
                <a:ea typeface="+mn-ea"/>
                <a:cs typeface="+mn-cs"/>
              </a:rPr>
              <a:t>Albadi</a:t>
            </a:r>
            <a:r>
              <a:rPr lang="en-US" sz="1200" kern="1200" dirty="0" smtClean="0">
                <a:solidFill>
                  <a:schemeClr val="tx1"/>
                </a:solidFill>
                <a:effectLst/>
                <a:latin typeface="+mn-lt"/>
                <a:ea typeface="+mn-ea"/>
                <a:cs typeface="+mn-cs"/>
              </a:rPr>
              <a:t> et al.</a:t>
            </a:r>
            <a:r>
              <a:rPr lang="en-US" sz="1200" kern="1200" baseline="0" dirty="0" smtClean="0">
                <a:solidFill>
                  <a:schemeClr val="tx1"/>
                </a:solidFill>
                <a:effectLst/>
                <a:latin typeface="+mn-lt"/>
                <a:ea typeface="+mn-ea"/>
                <a:cs typeface="+mn-cs"/>
              </a:rPr>
              <a:t>, CCS’16.</a:t>
            </a:r>
          </a:p>
          <a:p>
            <a:r>
              <a:rPr lang="en-US" sz="1200" kern="1200" dirty="0" smtClean="0">
                <a:solidFill>
                  <a:schemeClr val="tx1"/>
                </a:solidFill>
                <a:effectLst/>
                <a:latin typeface="+mn-lt"/>
                <a:ea typeface="+mn-ea"/>
                <a:cs typeface="+mn-cs"/>
              </a:rPr>
              <a:t>We can see that our model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outperforms the </a:t>
            </a:r>
            <a:r>
              <a:rPr lang="en-US" sz="1200" kern="1200" dirty="0" err="1" smtClean="0">
                <a:solidFill>
                  <a:schemeClr val="tx1"/>
                </a:solidFill>
                <a:effectLst/>
                <a:latin typeface="+mn-lt"/>
                <a:ea typeface="+mn-ea"/>
                <a:cs typeface="+mn-cs"/>
              </a:rPr>
              <a:t>pSGD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terms of prediction accuracies with small values of the privacy budget.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a substantial result, since smaller values of</a:t>
            </a:r>
            <a:r>
              <a:rPr lang="en-US" sz="1200" kern="1200" baseline="0" dirty="0" smtClean="0">
                <a:solidFill>
                  <a:schemeClr val="tx1"/>
                </a:solidFill>
                <a:effectLst/>
                <a:latin typeface="+mn-lt"/>
                <a:ea typeface="+mn-ea"/>
                <a:cs typeface="+mn-cs"/>
              </a:rPr>
              <a:t> epsilon </a:t>
            </a:r>
            <a:r>
              <a:rPr lang="en-US" sz="1200" kern="1200" dirty="0" smtClean="0">
                <a:solidFill>
                  <a:schemeClr val="tx1"/>
                </a:solidFill>
                <a:effectLst/>
                <a:latin typeface="+mn-lt"/>
                <a:ea typeface="+mn-ea"/>
                <a:cs typeface="+mn-cs"/>
              </a:rPr>
              <a:t>enforce a stronger privacy guarantee of the model.</a:t>
            </a:r>
          </a:p>
          <a:p>
            <a:r>
              <a:rPr lang="en-US" sz="1200" kern="120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right-hand side figure </a:t>
            </a:r>
            <a:r>
              <a:rPr lang="en-US" sz="1200" kern="1200" dirty="0" smtClean="0">
                <a:solidFill>
                  <a:schemeClr val="tx1"/>
                </a:solidFill>
                <a:effectLst/>
                <a:latin typeface="+mn-lt"/>
                <a:ea typeface="+mn-ea"/>
                <a:cs typeface="+mn-cs"/>
              </a:rPr>
              <a:t>demonstrates the benefit of being independent of the number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training epochs in consuming the privacy budget of our mechanism. </a:t>
            </a:r>
          </a:p>
          <a:p>
            <a:r>
              <a:rPr lang="en-US" sz="1200" kern="1200" dirty="0" smtClean="0">
                <a:solidFill>
                  <a:schemeClr val="tx1"/>
                </a:solidFill>
                <a:effectLst/>
                <a:latin typeface="+mn-lt"/>
                <a:ea typeface="+mn-ea"/>
                <a:cs typeface="+mn-cs"/>
              </a:rPr>
              <a:t>In this experiment, epsilon is set to 0.5, i.e., large injected noise. </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achieves higher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prediction accuracies after using a small number of training epochs, i.e., 88.75%</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after 18 epochs, compared with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More epochs cannot be used to train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since it will violate the privacy protection guarantee. </a:t>
            </a:r>
          </a:p>
          <a:p>
            <a:r>
              <a:rPr lang="en-US" sz="1200" kern="1200" dirty="0" smtClean="0">
                <a:solidFill>
                  <a:schemeClr val="tx1"/>
                </a:solidFill>
                <a:effectLst/>
                <a:latin typeface="+mn-lt"/>
                <a:ea typeface="+mn-ea"/>
                <a:cs typeface="+mn-cs"/>
              </a:rPr>
              <a:t>Meanwhile, our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model,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can be trained with an unlimited number of epochs. </a:t>
            </a:r>
          </a:p>
          <a:p>
            <a:r>
              <a:rPr lang="en-US" sz="1200" kern="1200" dirty="0" smtClean="0">
                <a:solidFill>
                  <a:schemeClr val="tx1"/>
                </a:solidFill>
                <a:effectLst/>
                <a:latin typeface="+mn-lt"/>
                <a:ea typeface="+mn-ea"/>
                <a:cs typeface="+mn-cs"/>
              </a:rPr>
              <a:t>After 162 epochs, the </a:t>
            </a:r>
            <a:r>
              <a:rPr lang="en-US" sz="1200" kern="1200" dirty="0" err="1" smtClean="0">
                <a:solidFill>
                  <a:schemeClr val="tx1"/>
                </a:solidFill>
                <a:effectLst/>
                <a:latin typeface="+mn-lt"/>
                <a:ea typeface="+mn-ea"/>
                <a:cs typeface="+mn-cs"/>
              </a:rPr>
              <a:t>pCDBN</a:t>
            </a:r>
            <a:r>
              <a:rPr lang="en-US" sz="1200" kern="1200" dirty="0" smtClean="0">
                <a:solidFill>
                  <a:schemeClr val="tx1"/>
                </a:solidFill>
                <a:effectLst/>
                <a:latin typeface="+mn-lt"/>
                <a:ea typeface="+mn-ea"/>
                <a:cs typeface="+mn-cs"/>
              </a:rPr>
              <a:t> outperforms the</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pSGD</a:t>
            </a:r>
            <a:r>
              <a:rPr lang="en-US" sz="1200" kern="1200" dirty="0" smtClean="0">
                <a:solidFill>
                  <a:schemeClr val="tx1"/>
                </a:solidFill>
                <a:effectLst/>
                <a:latin typeface="+mn-lt"/>
                <a:ea typeface="+mn-ea"/>
                <a:cs typeface="+mn-cs"/>
              </a:rPr>
              <a:t> in terms of prediction accuracy, with 91.71% compared with 88.75%.</a:t>
            </a:r>
          </a:p>
        </p:txBody>
      </p:sp>
      <p:sp>
        <p:nvSpPr>
          <p:cNvPr id="4" name="Slide Number Placeholder 3"/>
          <p:cNvSpPr>
            <a:spLocks noGrp="1"/>
          </p:cNvSpPr>
          <p:nvPr>
            <p:ph type="sldNum" sz="quarter" idx="10"/>
          </p:nvPr>
        </p:nvSpPr>
        <p:spPr/>
        <p:txBody>
          <a:bodyPr/>
          <a:lstStyle/>
          <a:p>
            <a:fld id="{1401B63C-4580-9D4D-8169-7C5817B0881A}" type="slidenum">
              <a:rPr lang="en-US" smtClean="0"/>
              <a:t>36</a:t>
            </a:fld>
            <a:endParaRPr lang="en-US"/>
          </a:p>
        </p:txBody>
      </p:sp>
    </p:spTree>
    <p:extLst>
      <p:ext uri="{BB962C8B-B14F-4D97-AF65-F5344CB8AC3E}">
        <p14:creationId xmlns:p14="http://schemas.microsoft.com/office/powerpoint/2010/main" val="239904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9168" y="1597819"/>
            <a:ext cx="8234832"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618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6913986-CA7F-403F-9C88-A0077E12F728}" type="datetime1">
              <a:rPr lang="en-US" smtClean="0"/>
              <a:t>11/27/2018</a:t>
            </a:fld>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dirty="0"/>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52806" y="1028699"/>
            <a:ext cx="2222412" cy="62385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027432" y="1028699"/>
            <a:ext cx="5486400" cy="40124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652806" y="1723466"/>
            <a:ext cx="2222412" cy="28517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07CDA83-5262-44A1-99F5-156880E4041C}" type="datetime1">
              <a:rPr lang="en-US" smtClean="0"/>
              <a:t>11/27/2018</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4489383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1E9D4A-BB6B-42AA-92AE-FFCB4DD1B4BC}" type="datetime1">
              <a:rPr lang="en-US" smtClean="0"/>
              <a:t>11/27/2018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5C6C36-AEDA-48E0-A643-6EE984C932F0}" type="datetime1">
              <a:rPr lang="en-US" smtClean="0"/>
              <a:t>11/27/2018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F3DE46-5C9A-4E80-B011-5641A0DB738A}" type="datetime1">
              <a:rPr lang="en-US" smtClean="0"/>
              <a:t>11/27/2018</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2818"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102818"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09AE39CA-96E8-4200-945E-6030ECA09DFA}" type="datetime1">
              <a:rPr lang="en-US" smtClean="0"/>
              <a:t>11/27/2018</a:t>
            </a:fld>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1206" y="1200151"/>
            <a:ext cx="381031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073922" y="1200151"/>
            <a:ext cx="3801296"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0AD991F-3B21-430D-AB8E-BA06836245B9}" type="datetime1">
              <a:rPr lang="en-US" smtClean="0"/>
              <a:t>11/27/2018</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40069" y="1151335"/>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140069" y="1631156"/>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96BFFA3-CABE-4CA7-B4EC-750FB4D8378A}" type="datetime1">
              <a:rPr lang="en-US" smtClean="0"/>
              <a:t>11/27/2018</a:t>
            </a:fld>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
        <p:nvSpPr>
          <p:cNvPr id="10" name="Text Placeholder 2"/>
          <p:cNvSpPr>
            <a:spLocks noGrp="1"/>
          </p:cNvSpPr>
          <p:nvPr>
            <p:ph type="body" idx="13"/>
          </p:nvPr>
        </p:nvSpPr>
        <p:spPr>
          <a:xfrm>
            <a:off x="5084763" y="1148899"/>
            <a:ext cx="380928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14"/>
          </p:nvPr>
        </p:nvSpPr>
        <p:spPr>
          <a:xfrm>
            <a:off x="5084763" y="1628720"/>
            <a:ext cx="38092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B867AE-7952-4129-B404-88D75C27779E}" type="datetime1">
              <a:rPr lang="en-US" smtClean="0"/>
              <a:t>11/27/2018</a:t>
            </a:fld>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AFAFF2-2529-446C-82F7-810DE24D050A}" type="datetime1">
              <a:rPr lang="en-US" smtClean="0"/>
              <a:t>11/27/2018</a:t>
            </a:fld>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1341" y="204787"/>
            <a:ext cx="3008313" cy="668399"/>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4163414" y="204788"/>
            <a:ext cx="471180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071341" y="1010298"/>
            <a:ext cx="3008313" cy="3584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4EE78A7-AE3E-41D2-99A9-3204CD83BC31}" type="datetime1">
              <a:rPr lang="en-US" smtClean="0"/>
              <a:t>11/27/2018</a:t>
            </a:fld>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1206" y="3600450"/>
            <a:ext cx="7764012" cy="425054"/>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111206" y="187627"/>
            <a:ext cx="7764012" cy="3358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11206" y="4025503"/>
            <a:ext cx="7764012"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5817FA0C-5F83-4B88-B56F-F3A63CC94852}" type="datetime1">
              <a:rPr lang="en-US" smtClean="0"/>
              <a:t>11/27/2018</a:t>
            </a:fld>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764856" y="-1"/>
            <a:ext cx="8379144" cy="923701"/>
          </a:xfrm>
          <a:prstGeom prst="rect">
            <a:avLst/>
          </a:prstGeom>
          <a:gradFill flip="none" rotWithShape="1">
            <a:gsLst>
              <a:gs pos="0">
                <a:schemeClr val="bg1">
                  <a:lumMod val="75000"/>
                </a:schemeClr>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09169" cy="5143500"/>
          </a:xfrm>
          <a:prstGeom prst="rect">
            <a:avLst/>
          </a:prstGeom>
          <a:gradFill flip="none" rotWithShape="1">
            <a:gsLst>
              <a:gs pos="26000">
                <a:schemeClr val="tx2"/>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140070" y="141035"/>
            <a:ext cx="7735148" cy="659987"/>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40070" y="923701"/>
            <a:ext cx="7735148" cy="38435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3132" y="4767263"/>
            <a:ext cx="816037" cy="273844"/>
          </a:xfrm>
          <a:prstGeom prst="rect">
            <a:avLst/>
          </a:prstGeom>
        </p:spPr>
        <p:txBody>
          <a:bodyPr vert="horz" lIns="91440" tIns="45720" rIns="91440" bIns="45720" rtlCol="0" anchor="ctr"/>
          <a:lstStyle>
            <a:lvl1pPr algn="l">
              <a:defRPr sz="1200">
                <a:solidFill>
                  <a:schemeClr val="bg1"/>
                </a:solidFill>
              </a:defRPr>
            </a:lvl1pPr>
          </a:lstStyle>
          <a:p>
            <a:fld id="{A090AA90-3604-4BA9-A86D-9224A984BB56}" type="datetime1">
              <a:rPr lang="en-US" smtClean="0"/>
              <a:t>11/27/2018</a:t>
            </a:fld>
            <a:endParaRPr lang="en-US" dirty="0"/>
          </a:p>
        </p:txBody>
      </p:sp>
      <p:sp>
        <p:nvSpPr>
          <p:cNvPr id="6" name="Slide Number Placeholder 5"/>
          <p:cNvSpPr>
            <a:spLocks noGrp="1"/>
          </p:cNvSpPr>
          <p:nvPr>
            <p:ph type="sldNum" sz="quarter" idx="4"/>
          </p:nvPr>
        </p:nvSpPr>
        <p:spPr>
          <a:xfrm>
            <a:off x="6741618"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dirty="0"/>
          </a:p>
        </p:txBody>
      </p:sp>
      <p:pic>
        <p:nvPicPr>
          <p:cNvPr id="7" name="Picture 6" descr="UA_Logo_reverse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3132" y="181507"/>
            <a:ext cx="736665" cy="56068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7" r:id="rId10"/>
    <p:sldLayoutId id="2147493465" r:id="rId11"/>
    <p:sldLayoutId id="2147493466" r:id="rId12"/>
  </p:sldLayoutIdLs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9.wmf"/><Relationship Id="rId18" Type="http://schemas.openxmlformats.org/officeDocument/2006/relationships/oleObject" Target="../embeddings/oleObject8.bin"/><Relationship Id="rId3" Type="http://schemas.openxmlformats.org/officeDocument/2006/relationships/image" Target="../media/image35.png"/><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5.bin"/><Relationship Id="rId17" Type="http://schemas.openxmlformats.org/officeDocument/2006/relationships/image" Target="../media/image31.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4.bin"/><Relationship Id="rId19" Type="http://schemas.openxmlformats.org/officeDocument/2006/relationships/image" Target="../media/image32.wmf"/><Relationship Id="rId4" Type="http://schemas.openxmlformats.org/officeDocument/2006/relationships/oleObject" Target="../embeddings/oleObject1.bin"/><Relationship Id="rId9" Type="http://schemas.openxmlformats.org/officeDocument/2006/relationships/image" Target="../media/image27.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0.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2.bin"/><Relationship Id="rId5" Type="http://schemas.openxmlformats.org/officeDocument/2006/relationships/image" Target="../media/image60.w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Differential Privacy Preserving Deep </a:t>
            </a:r>
            <a:r>
              <a:rPr lang="en-US" dirty="0" smtClean="0"/>
              <a:t>Learning</a:t>
            </a:r>
            <a:endParaRPr lang="en-US" dirty="0"/>
          </a:p>
        </p:txBody>
      </p:sp>
      <p:sp>
        <p:nvSpPr>
          <p:cNvPr id="3" name="Subtitle 2"/>
          <p:cNvSpPr>
            <a:spLocks noGrp="1"/>
          </p:cNvSpPr>
          <p:nvPr>
            <p:ph type="subTitle" idx="1"/>
          </p:nvPr>
        </p:nvSpPr>
        <p:spPr/>
        <p:txBody>
          <a:bodyPr/>
          <a:lstStyle/>
          <a:p>
            <a:r>
              <a:rPr lang="en-US" dirty="0" smtClean="0"/>
              <a:t>Xintao Wu</a:t>
            </a:r>
          </a:p>
          <a:p>
            <a:r>
              <a:rPr lang="en-US" dirty="0" smtClean="0"/>
              <a:t>University of Arkansas</a:t>
            </a:r>
          </a:p>
          <a:p>
            <a:endParaRPr lang="en-US" dirty="0"/>
          </a:p>
        </p:txBody>
      </p:sp>
      <p:sp>
        <p:nvSpPr>
          <p:cNvPr id="4" name="TextBox 3"/>
          <p:cNvSpPr txBox="1"/>
          <p:nvPr/>
        </p:nvSpPr>
        <p:spPr>
          <a:xfrm>
            <a:off x="4559504" y="4443412"/>
            <a:ext cx="1402948" cy="369332"/>
          </a:xfrm>
          <a:prstGeom prst="rect">
            <a:avLst/>
          </a:prstGeom>
          <a:noFill/>
        </p:spPr>
        <p:txBody>
          <a:bodyPr wrap="none" rtlCol="0">
            <a:spAutoFit/>
          </a:bodyPr>
          <a:lstStyle/>
          <a:p>
            <a:r>
              <a:rPr lang="en-US" dirty="0" smtClean="0"/>
              <a:t>July </a:t>
            </a:r>
            <a:r>
              <a:rPr lang="en-US" dirty="0" smtClean="0"/>
              <a:t>27, 2018</a:t>
            </a:r>
            <a:endParaRPr lang="en-US" dirty="0"/>
          </a:p>
        </p:txBody>
      </p:sp>
    </p:spTree>
    <p:extLst>
      <p:ext uri="{BB962C8B-B14F-4D97-AF65-F5344CB8AC3E}">
        <p14:creationId xmlns:p14="http://schemas.microsoft.com/office/powerpoint/2010/main" val="405586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Perturbation</a:t>
            </a:r>
            <a:endParaRPr lang="en-US" dirty="0"/>
          </a:p>
        </p:txBody>
      </p:sp>
      <p:pic>
        <p:nvPicPr>
          <p:cNvPr id="1461250" name="Picture 2"/>
          <p:cNvPicPr>
            <a:picLocks noGrp="1" noChangeAspect="1" noChangeArrowheads="1"/>
          </p:cNvPicPr>
          <p:nvPr>
            <p:ph sz="quarter" idx="1"/>
          </p:nvPr>
        </p:nvPicPr>
        <p:blipFill>
          <a:blip r:embed="rId3" cstate="print"/>
          <a:srcRect l="9750" t="49688" r="51000" b="31875"/>
          <a:stretch>
            <a:fillRect/>
          </a:stretch>
        </p:blipFill>
        <p:spPr bwMode="auto">
          <a:xfrm>
            <a:off x="1700926" y="1180810"/>
            <a:ext cx="4928474" cy="1746050"/>
          </a:xfrm>
          <a:prstGeom prst="rect">
            <a:avLst/>
          </a:prstGeom>
          <a:noFill/>
          <a:ln w="9525">
            <a:noFill/>
            <a:miter lim="800000"/>
            <a:headEnd/>
            <a:tailEnd/>
          </a:ln>
        </p:spPr>
      </p:pic>
      <p:pic>
        <p:nvPicPr>
          <p:cNvPr id="7" name="Picture 2" descr="C:\Documents and Settings\xwu\Desktop\pakdd-tut\new charts\compare chart1.jpg"/>
          <p:cNvPicPr>
            <a:picLocks noChangeAspect="1" noChangeArrowheads="1"/>
          </p:cNvPicPr>
          <p:nvPr/>
        </p:nvPicPr>
        <p:blipFill>
          <a:blip r:embed="rId4" cstate="print"/>
          <a:srcRect l="5070" t="5363" r="10141" b="8045"/>
          <a:stretch>
            <a:fillRect/>
          </a:stretch>
        </p:blipFill>
        <p:spPr bwMode="auto">
          <a:xfrm>
            <a:off x="4842417" y="2926860"/>
            <a:ext cx="3080440" cy="1982890"/>
          </a:xfrm>
          <a:prstGeom prst="rect">
            <a:avLst/>
          </a:prstGeom>
          <a:noFill/>
        </p:spPr>
      </p:pic>
      <p:pic>
        <p:nvPicPr>
          <p:cNvPr id="3" name="Picture 2"/>
          <p:cNvPicPr>
            <a:picLocks noChangeAspect="1"/>
          </p:cNvPicPr>
          <p:nvPr/>
        </p:nvPicPr>
        <p:blipFill>
          <a:blip r:embed="rId5"/>
          <a:stretch>
            <a:fillRect/>
          </a:stretch>
        </p:blipFill>
        <p:spPr>
          <a:xfrm>
            <a:off x="1444024" y="3257550"/>
            <a:ext cx="2999492" cy="1193396"/>
          </a:xfrm>
          <a:prstGeom prst="rect">
            <a:avLst/>
          </a:prstGeom>
        </p:spPr>
      </p:pic>
      <p:sp>
        <p:nvSpPr>
          <p:cNvPr id="8" name="Slide Number Placeholder 3"/>
          <p:cNvSpPr>
            <a:spLocks noGrp="1"/>
          </p:cNvSpPr>
          <p:nvPr>
            <p:ph type="sldNum" sz="quarter" idx="12"/>
          </p:nvPr>
        </p:nvSpPr>
        <p:spPr>
          <a:xfrm>
            <a:off x="6741618" y="4767263"/>
            <a:ext cx="2133600" cy="273844"/>
          </a:xfrm>
        </p:spPr>
        <p:txBody>
          <a:bodyPr/>
          <a:lstStyle/>
          <a:p>
            <a:r>
              <a:rPr lang="en-US" dirty="0" smtClean="0"/>
              <a:t>9</a:t>
            </a:r>
            <a:endParaRPr lang="en-US" dirty="0"/>
          </a:p>
        </p:txBody>
      </p:sp>
    </p:spTree>
    <p:extLst>
      <p:ext uri="{BB962C8B-B14F-4D97-AF65-F5344CB8AC3E}">
        <p14:creationId xmlns:p14="http://schemas.microsoft.com/office/powerpoint/2010/main" val="415334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Exponential</a:t>
            </a:r>
            <a:r>
              <a:rPr lang="en-US" altLang="zh-CN" sz="2100" dirty="0"/>
              <a:t> </a:t>
            </a:r>
            <a:r>
              <a:rPr lang="en-US" altLang="zh-CN" dirty="0" smtClean="0"/>
              <a:t>Mechanism</a:t>
            </a:r>
            <a:endParaRPr lang="en-US" dirty="0"/>
          </a:p>
        </p:txBody>
      </p:sp>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11</a:t>
            </a:fld>
            <a:endParaRPr lang="en-US" dirty="0"/>
          </a:p>
        </p:txBody>
      </p:sp>
      <mc:AlternateContent xmlns:mc="http://schemas.openxmlformats.org/markup-compatibility/2006" xmlns:a14="http://schemas.microsoft.com/office/drawing/2010/main">
        <mc:Choice Requires="a14">
          <p:sp>
            <p:nvSpPr>
              <p:cNvPr id="5" name="内容占位符 2"/>
              <p:cNvSpPr>
                <a:spLocks noGrp="1"/>
              </p:cNvSpPr>
              <p:nvPr>
                <p:ph sz="quarter" idx="1"/>
              </p:nvPr>
            </p:nvSpPr>
            <p:spPr/>
            <p:txBody>
              <a:bodyPr>
                <a:normAutofit lnSpcReduction="10000"/>
              </a:bodyPr>
              <a:lstStyle/>
              <a:p>
                <a:r>
                  <a:rPr lang="en-US" altLang="zh-CN" dirty="0" smtClean="0"/>
                  <a:t>Motivation</a:t>
                </a:r>
              </a:p>
              <a:p>
                <a:pPr lvl="1"/>
                <a:r>
                  <a:rPr lang="en-US" altLang="zh-CN" dirty="0" smtClean="0"/>
                  <a:t>The output is </a:t>
                </a:r>
                <a:r>
                  <a:rPr lang="en-US" altLang="zh-CN" dirty="0" smtClean="0">
                    <a:solidFill>
                      <a:srgbClr val="C00000"/>
                    </a:solidFill>
                  </a:rPr>
                  <a:t>non-numeric</a:t>
                </a:r>
              </a:p>
              <a:p>
                <a:pPr lvl="1"/>
                <a:r>
                  <a:rPr lang="en-US" altLang="zh-CN" dirty="0" smtClean="0"/>
                  <a:t>The function is sensitive and not </a:t>
                </a:r>
                <a:r>
                  <a:rPr lang="en-US" altLang="zh-CN" dirty="0"/>
                  <a:t>robust to additive </a:t>
                </a:r>
                <a:r>
                  <a:rPr lang="en-US" altLang="zh-CN" dirty="0" smtClean="0"/>
                  <a:t>noise</a:t>
                </a:r>
              </a:p>
              <a:p>
                <a:r>
                  <a:rPr lang="en-US" altLang="zh-CN" dirty="0" smtClean="0"/>
                  <a:t>Sampling instead of adding noise</a:t>
                </a:r>
                <a:endParaRPr lang="en-US" altLang="zh-CN" dirty="0"/>
              </a:p>
              <a:p>
                <a:pPr lvl="1"/>
                <a:r>
                  <a:rPr lang="en-US" altLang="zh-CN" dirty="0" smtClean="0"/>
                  <a:t>Mapping function</a:t>
                </a:r>
              </a:p>
              <a:p>
                <a:pPr lvl="1"/>
                <a:endParaRPr lang="en-US" altLang="zh-CN" dirty="0"/>
              </a:p>
              <a:p>
                <a:pPr lvl="1"/>
                <a:endParaRPr lang="en-US" altLang="zh-CN" dirty="0" smtClean="0"/>
              </a:p>
              <a:p>
                <a:pPr lvl="1"/>
                <a:endParaRPr lang="en-US" altLang="zh-CN" dirty="0" smtClean="0"/>
              </a:p>
              <a:p>
                <a:pPr lvl="1"/>
                <a:endParaRPr lang="en-US" altLang="zh-CN" dirty="0" smtClean="0"/>
              </a:p>
              <a:p>
                <a:pPr lvl="1"/>
                <a:endParaRPr lang="en-US" altLang="zh-CN" dirty="0"/>
              </a:p>
              <a:p>
                <a:pPr lvl="1"/>
                <a:r>
                  <a:rPr lang="en-US" altLang="zh-CN" dirty="0" smtClean="0"/>
                  <a:t>Goal: given </a:t>
                </a:r>
                <a14:m>
                  <m:oMath xmlns:m="http://schemas.openxmlformats.org/officeDocument/2006/math">
                    <m:r>
                      <a:rPr lang="en-US" altLang="zh-CN" i="1">
                        <a:latin typeface="Cambria Math"/>
                      </a:rPr>
                      <m:t>𝑑</m:t>
                    </m:r>
                    <m:r>
                      <a:rPr lang="en-US" altLang="zh-CN" i="1">
                        <a:latin typeface="Cambria Math"/>
                        <a:ea typeface="Cambria Math"/>
                      </a:rPr>
                      <m:t>∈</m:t>
                    </m:r>
                    <m:sSup>
                      <m:sSupPr>
                        <m:ctrlPr>
                          <a:rPr lang="en-US" altLang="zh-CN" i="1">
                            <a:latin typeface="Cambria Math" panose="02040503050406030204" pitchFamily="18" charset="0"/>
                          </a:rPr>
                        </m:ctrlPr>
                      </m:sSupPr>
                      <m:e>
                        <m:r>
                          <a:rPr lang="en-US" altLang="zh-CN" i="1">
                            <a:latin typeface="Cambria Math"/>
                          </a:rPr>
                          <m:t>𝐷</m:t>
                        </m:r>
                      </m:e>
                      <m:sup>
                        <m:r>
                          <a:rPr lang="en-US" altLang="zh-CN" i="1">
                            <a:latin typeface="Cambria Math"/>
                          </a:rPr>
                          <m:t>𝑛</m:t>
                        </m:r>
                      </m:sup>
                    </m:sSup>
                  </m:oMath>
                </a14:m>
                <a:r>
                  <a:rPr lang="en-US" altLang="zh-CN" dirty="0" smtClean="0"/>
                  <a:t>, return </a:t>
                </a:r>
                <a14:m>
                  <m:oMath xmlns:m="http://schemas.openxmlformats.org/officeDocument/2006/math">
                    <m:r>
                      <a:rPr lang="en-US" altLang="zh-CN" i="1">
                        <a:latin typeface="Cambria Math"/>
                      </a:rPr>
                      <m:t>𝑟</m:t>
                    </m:r>
                    <m:r>
                      <a:rPr lang="en-US" altLang="zh-CN" i="1">
                        <a:latin typeface="Cambria Math"/>
                        <a:ea typeface="Cambria Math"/>
                      </a:rPr>
                      <m:t>∈</m:t>
                    </m:r>
                    <m:r>
                      <a:rPr lang="en-US" altLang="zh-CN" b="1" i="1">
                        <a:latin typeface="Cambria Math"/>
                        <a:ea typeface="Cambria Math"/>
                      </a:rPr>
                      <m:t>𝑹</m:t>
                    </m:r>
                  </m:oMath>
                </a14:m>
                <a:r>
                  <a:rPr lang="en-US" altLang="zh-CN" dirty="0" smtClean="0"/>
                  <a:t>, </a:t>
                </a:r>
                <a:r>
                  <a:rPr lang="en-US" altLang="zh-CN" dirty="0" err="1" smtClean="0"/>
                  <a:t>s.t.</a:t>
                </a:r>
                <a:r>
                  <a:rPr lang="en-US" altLang="zh-CN" dirty="0" smtClean="0"/>
                  <a:t> </a:t>
                </a:r>
                <a14:m>
                  <m:oMath xmlns:m="http://schemas.openxmlformats.org/officeDocument/2006/math">
                    <m:r>
                      <a:rPr lang="en-US" altLang="zh-CN" i="1">
                        <a:latin typeface="Cambria Math"/>
                      </a:rPr>
                      <m:t>𝑞</m:t>
                    </m:r>
                    <m:d>
                      <m:dPr>
                        <m:ctrlPr>
                          <a:rPr lang="en-US" altLang="zh-CN" i="1">
                            <a:latin typeface="Cambria Math" panose="02040503050406030204" pitchFamily="18" charset="0"/>
                          </a:rPr>
                        </m:ctrlPr>
                      </m:dPr>
                      <m:e>
                        <m:r>
                          <a:rPr lang="en-US" altLang="zh-CN" i="1">
                            <a:latin typeface="Cambria Math"/>
                          </a:rPr>
                          <m:t>𝑟</m:t>
                        </m:r>
                        <m:r>
                          <a:rPr lang="en-US" altLang="zh-CN" i="1">
                            <a:latin typeface="Cambria Math" panose="02040503050406030204" pitchFamily="18" charset="0"/>
                          </a:rPr>
                          <m:t>,</m:t>
                        </m:r>
                        <m:r>
                          <a:rPr lang="en-US" altLang="zh-CN" i="1">
                            <a:latin typeface="Cambria Math" panose="02040503050406030204" pitchFamily="18" charset="0"/>
                          </a:rPr>
                          <m:t>𝑑</m:t>
                        </m:r>
                      </m:e>
                    </m:d>
                    <m:r>
                      <a:rPr lang="en-US" altLang="zh-CN" i="1">
                        <a:latin typeface="Cambria Math"/>
                      </a:rPr>
                      <m:t> </m:t>
                    </m:r>
                  </m:oMath>
                </a14:m>
                <a:r>
                  <a:rPr lang="en-US" altLang="zh-CN" dirty="0" smtClean="0"/>
                  <a:t>is approximately maximized while preserving D.P. </a:t>
                </a:r>
                <a:endParaRPr lang="zh-CN" altLang="en-US" dirty="0"/>
              </a:p>
            </p:txBody>
          </p:sp>
        </mc:Choice>
        <mc:Fallback xmlns="">
          <p:sp>
            <p:nvSpPr>
              <p:cNvPr id="5" name="内容占位符 2"/>
              <p:cNvSpPr>
                <a:spLocks noGrp="1" noRot="1" noChangeAspect="1" noMove="1" noResize="1" noEditPoints="1" noAdjustHandles="1" noChangeArrowheads="1" noChangeShapeType="1" noTextEdit="1"/>
              </p:cNvSpPr>
              <p:nvPr>
                <p:ph sz="quarter" idx="1"/>
              </p:nvPr>
            </p:nvSpPr>
            <p:spPr>
              <a:blipFill>
                <a:blip r:embed="rId2"/>
                <a:stretch>
                  <a:fillRect l="-709" t="-1746" r="-1103"/>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2228851" y="2628901"/>
            <a:ext cx="4458086" cy="960203"/>
          </a:xfrm>
          <a:prstGeom prst="rect">
            <a:avLst/>
          </a:prstGeom>
        </p:spPr>
      </p:pic>
      <p:sp>
        <p:nvSpPr>
          <p:cNvPr id="7" name="Rectangle 6"/>
          <p:cNvSpPr/>
          <p:nvPr/>
        </p:nvSpPr>
        <p:spPr>
          <a:xfrm>
            <a:off x="5761286" y="4534853"/>
            <a:ext cx="2001574" cy="369332"/>
          </a:xfrm>
          <a:prstGeom prst="rect">
            <a:avLst/>
          </a:prstGeom>
        </p:spPr>
        <p:txBody>
          <a:bodyPr wrap="none">
            <a:spAutoFit/>
          </a:bodyPr>
          <a:lstStyle/>
          <a:p>
            <a:r>
              <a:rPr lang="en-US" altLang="zh-CN" dirty="0"/>
              <a:t>(</a:t>
            </a:r>
            <a:r>
              <a:rPr lang="en-US" altLang="zh-CN" dirty="0" err="1"/>
              <a:t>McSherry</a:t>
            </a:r>
            <a:r>
              <a:rPr lang="en-US" altLang="zh-CN" dirty="0"/>
              <a:t> FOCS07)</a:t>
            </a:r>
            <a:endParaRPr lang="en-US" dirty="0"/>
          </a:p>
        </p:txBody>
      </p:sp>
      <p:sp>
        <p:nvSpPr>
          <p:cNvPr id="8" name="Slide Number Placeholder 3"/>
          <p:cNvSpPr>
            <a:spLocks noGrp="1"/>
          </p:cNvSpPr>
          <p:nvPr>
            <p:ph type="sldNum" sz="quarter" idx="12"/>
          </p:nvPr>
        </p:nvSpPr>
        <p:spPr>
          <a:xfrm>
            <a:off x="6741618" y="4767263"/>
            <a:ext cx="2133600" cy="273844"/>
          </a:xfrm>
        </p:spPr>
        <p:txBody>
          <a:bodyPr/>
          <a:lstStyle/>
          <a:p>
            <a:r>
              <a:rPr lang="en-US" dirty="0" smtClean="0"/>
              <a:t>11</a:t>
            </a:r>
            <a:endParaRPr lang="en-US" dirty="0"/>
          </a:p>
        </p:txBody>
      </p:sp>
    </p:spTree>
    <p:extLst>
      <p:ext uri="{BB962C8B-B14F-4D97-AF65-F5344CB8AC3E}">
        <p14:creationId xmlns:p14="http://schemas.microsoft.com/office/powerpoint/2010/main" val="3134837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Perturbation</a:t>
            </a:r>
            <a:endParaRPr lang="en-US" dirty="0"/>
          </a:p>
        </p:txBody>
      </p:sp>
      <p:sp>
        <p:nvSpPr>
          <p:cNvPr id="3" name="Content Placeholder 2"/>
          <p:cNvSpPr>
            <a:spLocks noGrp="1"/>
          </p:cNvSpPr>
          <p:nvPr>
            <p:ph sz="quarter" idx="1"/>
          </p:nvPr>
        </p:nvSpPr>
        <p:spPr>
          <a:xfrm>
            <a:off x="1140070" y="1063229"/>
            <a:ext cx="7546730" cy="3429000"/>
          </a:xfrm>
        </p:spPr>
        <p:txBody>
          <a:bodyPr/>
          <a:lstStyle/>
          <a:p>
            <a:r>
              <a:rPr lang="en-US" dirty="0" smtClean="0"/>
              <a:t>Randomized response</a:t>
            </a:r>
          </a:p>
          <a:p>
            <a:pPr lvl="1"/>
            <a:r>
              <a:rPr lang="en-US" dirty="0" smtClean="0"/>
              <a:t>Each individual sends a locally perturbed data to the untrusted server</a:t>
            </a:r>
          </a:p>
          <a:p>
            <a:pPr lvl="1"/>
            <a:r>
              <a:rPr lang="en-US" dirty="0" smtClean="0"/>
              <a:t>The server derives estimates of population</a:t>
            </a:r>
          </a:p>
          <a:p>
            <a:r>
              <a:rPr lang="en-US" dirty="0" smtClean="0"/>
              <a:t>Achieve strong </a:t>
            </a:r>
            <a:r>
              <a:rPr lang="en-US" dirty="0" smtClean="0">
                <a:solidFill>
                  <a:srgbClr val="C00000"/>
                </a:solidFill>
              </a:rPr>
              <a:t>local differential privacy</a:t>
            </a:r>
          </a:p>
          <a:p>
            <a:pPr lvl="1"/>
            <a:r>
              <a:rPr lang="en-US" dirty="0" smtClean="0"/>
              <a:t>When DP is enforced, the server could not tell the original individual value from the perturbed one</a:t>
            </a:r>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D36B838D-CEA3-4BBD-80CA-C21BFC8B97C1}" type="slidenum">
              <a:rPr lang="en-US" smtClean="0"/>
              <a:pPr/>
              <a:t>12</a:t>
            </a:fld>
            <a:endParaRPr lang="en-US" dirty="0"/>
          </a:p>
        </p:txBody>
      </p:sp>
    </p:spTree>
    <p:extLst>
      <p:ext uri="{BB962C8B-B14F-4D97-AF65-F5344CB8AC3E}">
        <p14:creationId xmlns:p14="http://schemas.microsoft.com/office/powerpoint/2010/main" val="3578227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and aggregate</a:t>
            </a:r>
            <a:endParaRPr lang="en-US" dirty="0"/>
          </a:p>
        </p:txBody>
      </p:sp>
      <p:pic>
        <p:nvPicPr>
          <p:cNvPr id="5" name="Content Placeholder 4"/>
          <p:cNvPicPr>
            <a:picLocks noGrp="1" noChangeAspect="1"/>
          </p:cNvPicPr>
          <p:nvPr>
            <p:ph sz="quarter" idx="1"/>
          </p:nvPr>
        </p:nvPicPr>
        <p:blipFill rotWithShape="1">
          <a:blip r:embed="rId2"/>
          <a:srcRect l="12937" t="33625" r="10589" b="7811"/>
          <a:stretch/>
        </p:blipFill>
        <p:spPr>
          <a:xfrm>
            <a:off x="1714500" y="1485900"/>
            <a:ext cx="5837465" cy="2514600"/>
          </a:xfrm>
          <a:prstGeom prst="rect">
            <a:avLst/>
          </a:prstGeom>
        </p:spPr>
      </p:pic>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13</a:t>
            </a:fld>
            <a:endParaRPr lang="en-US" dirty="0"/>
          </a:p>
        </p:txBody>
      </p:sp>
      <p:sp>
        <p:nvSpPr>
          <p:cNvPr id="6" name="Rectangle 5"/>
          <p:cNvSpPr/>
          <p:nvPr/>
        </p:nvSpPr>
        <p:spPr>
          <a:xfrm>
            <a:off x="5886450" y="4380726"/>
            <a:ext cx="1791260" cy="300082"/>
          </a:xfrm>
          <a:prstGeom prst="rect">
            <a:avLst/>
          </a:prstGeom>
        </p:spPr>
        <p:txBody>
          <a:bodyPr wrap="none">
            <a:spAutoFit/>
          </a:bodyPr>
          <a:lstStyle/>
          <a:p>
            <a:r>
              <a:rPr lang="en-US" sz="1350" dirty="0"/>
              <a:t>[Chaudhuri &amp; </a:t>
            </a:r>
            <a:r>
              <a:rPr lang="en-US" sz="1350" dirty="0" err="1"/>
              <a:t>Sarwate</a:t>
            </a:r>
            <a:r>
              <a:rPr lang="en-US" sz="1350" dirty="0"/>
              <a:t>]</a:t>
            </a:r>
          </a:p>
        </p:txBody>
      </p:sp>
      <p:sp>
        <p:nvSpPr>
          <p:cNvPr id="7" name="Slide Number Placeholder 3"/>
          <p:cNvSpPr>
            <a:spLocks noGrp="1"/>
          </p:cNvSpPr>
          <p:nvPr>
            <p:ph type="sldNum" sz="quarter" idx="12"/>
          </p:nvPr>
        </p:nvSpPr>
        <p:spPr>
          <a:xfrm>
            <a:off x="6741618" y="4767263"/>
            <a:ext cx="2133600" cy="273844"/>
          </a:xfrm>
        </p:spPr>
        <p:txBody>
          <a:bodyPr/>
          <a:lstStyle/>
          <a:p>
            <a:r>
              <a:rPr lang="en-US" dirty="0" smtClean="0"/>
              <a:t>12</a:t>
            </a:r>
            <a:endParaRPr lang="en-US" dirty="0"/>
          </a:p>
        </p:txBody>
      </p:sp>
    </p:spTree>
    <p:extLst>
      <p:ext uri="{BB962C8B-B14F-4D97-AF65-F5344CB8AC3E}">
        <p14:creationId xmlns:p14="http://schemas.microsoft.com/office/powerpoint/2010/main" val="1861457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Machine Learning with Optimization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a:xfrm>
                <a:off x="1073020" y="1089411"/>
                <a:ext cx="7802198" cy="3429000"/>
              </a:xfrm>
            </p:spPr>
            <p:txBody>
              <a:bodyPr>
                <a:noAutofit/>
              </a:bodyPr>
              <a:lstStyle/>
              <a:p>
                <a:r>
                  <a:rPr lang="en-US" altLang="zh-CN" dirty="0" smtClean="0"/>
                  <a:t>Dataset D </a:t>
                </a:r>
                <a:endParaRPr lang="en-US" altLang="zh-CN" dirty="0"/>
              </a:p>
              <a:p>
                <a:pPr lvl="1"/>
                <a:r>
                  <a:rPr lang="en-US" altLang="zh-CN" sz="2100" dirty="0"/>
                  <a:t>attributes: </a:t>
                </a:r>
                <a14:m>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𝑋</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oMath>
                </a14:m>
                <a:r>
                  <a:rPr lang="en-US" altLang="zh-CN" sz="2100" dirty="0"/>
                  <a:t> </a:t>
                </a:r>
                <a14:m>
                  <m:oMath xmlns:m="http://schemas.openxmlformats.org/officeDocument/2006/math">
                    <m:r>
                      <a:rPr lang="en-US" altLang="zh-CN" sz="210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𝑋</m:t>
                        </m:r>
                      </m:e>
                      <m:sub>
                        <m:r>
                          <a:rPr lang="en-US" altLang="zh-CN" sz="2100" i="1">
                            <a:latin typeface="Cambria Math" panose="02040503050406030204" pitchFamily="18" charset="0"/>
                          </a:rPr>
                          <m:t>𝑑</m:t>
                        </m:r>
                      </m:sub>
                    </m:sSub>
                    <m:r>
                      <a:rPr lang="en-US" altLang="zh-CN" sz="2100" i="1">
                        <a:latin typeface="Cambria Math" panose="02040503050406030204" pitchFamily="18" charset="0"/>
                      </a:rPr>
                      <m:t>,</m:t>
                    </m:r>
                    <m:r>
                      <a:rPr lang="en-US" altLang="zh-CN" sz="2100" i="1">
                        <a:latin typeface="Cambria Math" panose="02040503050406030204" pitchFamily="18" charset="0"/>
                      </a:rPr>
                      <m:t>𝑌</m:t>
                    </m:r>
                  </m:oMath>
                </a14:m>
                <a:endParaRPr lang="en-US" altLang="zh-CN" sz="2100" dirty="0"/>
              </a:p>
              <a:p>
                <a:pPr lvl="1"/>
                <a:r>
                  <a:rPr lang="en-US" altLang="zh-CN" sz="2100" dirty="0"/>
                  <a:t>tuples: </a:t>
                </a:r>
                <a14:m>
                  <m:oMath xmlns:m="http://schemas.openxmlformats.org/officeDocument/2006/math">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𝑡</m:t>
                        </m:r>
                      </m:e>
                      <m:sub>
                        <m:r>
                          <a:rPr lang="en-US" altLang="zh-CN" sz="2100" i="1">
                            <a:solidFill>
                              <a:prstClr val="black"/>
                            </a:solidFill>
                            <a:latin typeface="Cambria Math" panose="02040503050406030204" pitchFamily="18" charset="0"/>
                          </a:rPr>
                          <m:t>1</m:t>
                        </m:r>
                      </m:sub>
                    </m:sSub>
                    <m:r>
                      <a:rPr lang="en-US" altLang="zh-CN" sz="2100" i="1">
                        <a:solidFill>
                          <a:prstClr val="black"/>
                        </a:solidFill>
                        <a:latin typeface="Cambria Math" panose="02040503050406030204" pitchFamily="18" charset="0"/>
                      </a:rPr>
                      <m:t>,</m:t>
                    </m:r>
                  </m:oMath>
                </a14:m>
                <a:r>
                  <a:rPr lang="en-US" altLang="zh-CN" sz="2100" dirty="0">
                    <a:solidFill>
                      <a:prstClr val="black"/>
                    </a:solidFill>
                  </a:rPr>
                  <a:t> </a:t>
                </a:r>
                <a14:m>
                  <m:oMath xmlns:m="http://schemas.openxmlformats.org/officeDocument/2006/math">
                    <m:r>
                      <a:rPr lang="en-US" altLang="zh-CN" sz="2100">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𝑡</m:t>
                        </m:r>
                      </m:e>
                      <m:sub>
                        <m:r>
                          <a:rPr lang="en-US" altLang="zh-CN" sz="2100" i="1">
                            <a:solidFill>
                              <a:prstClr val="black"/>
                            </a:solidFill>
                            <a:latin typeface="Cambria Math" panose="02040503050406030204" pitchFamily="18" charset="0"/>
                          </a:rPr>
                          <m:t>𝑛</m:t>
                        </m:r>
                      </m:sub>
                    </m:sSub>
                    <m:r>
                      <a:rPr lang="en-US" altLang="zh-CN" sz="2100" i="1">
                        <a:solidFill>
                          <a:prstClr val="black"/>
                        </a:solidFill>
                        <a:latin typeface="Cambria Math" panose="02040503050406030204" pitchFamily="18" charset="0"/>
                      </a:rPr>
                      <m:t>,</m:t>
                    </m:r>
                  </m:oMath>
                </a14:m>
                <a:r>
                  <a:rPr lang="en-US" altLang="zh-CN" sz="2100" dirty="0">
                    <a:solidFill>
                      <a:prstClr val="black"/>
                    </a:solidFill>
                  </a:rPr>
                  <a:t> and each </a:t>
                </a:r>
                <a14:m>
                  <m:oMath xmlns:m="http://schemas.openxmlformats.org/officeDocument/2006/math">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𝑡</m:t>
                        </m:r>
                      </m:e>
                      <m:sub>
                        <m:r>
                          <a:rPr lang="en-US" altLang="zh-CN" sz="2100" i="1">
                            <a:solidFill>
                              <a:prstClr val="black"/>
                            </a:solidFill>
                            <a:latin typeface="Cambria Math" panose="02040503050406030204" pitchFamily="18" charset="0"/>
                          </a:rPr>
                          <m:t>𝑖</m:t>
                        </m:r>
                        <m:r>
                          <a:rPr lang="en-US" altLang="zh-CN" sz="2100" i="1">
                            <a:solidFill>
                              <a:prstClr val="black"/>
                            </a:solidFill>
                            <a:latin typeface="Cambria Math" panose="02040503050406030204" pitchFamily="18" charset="0"/>
                          </a:rPr>
                          <m:t> </m:t>
                        </m:r>
                      </m:sub>
                    </m:sSub>
                    <m:r>
                      <a:rPr lang="en-US" altLang="zh-CN" sz="2100" i="1">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m:t>
                        </m:r>
                        <m:r>
                          <a:rPr lang="en-US" altLang="zh-CN" sz="2100" i="1">
                            <a:solidFill>
                              <a:prstClr val="black"/>
                            </a:solidFill>
                            <a:latin typeface="Cambria Math" panose="02040503050406030204" pitchFamily="18" charset="0"/>
                          </a:rPr>
                          <m:t>𝑥</m:t>
                        </m:r>
                      </m:e>
                      <m:sub>
                        <m:r>
                          <a:rPr lang="en-US" altLang="zh-CN" sz="2100" i="1">
                            <a:solidFill>
                              <a:prstClr val="black"/>
                            </a:solidFill>
                            <a:latin typeface="Cambria Math" panose="02040503050406030204" pitchFamily="18" charset="0"/>
                          </a:rPr>
                          <m:t>𝑖</m:t>
                        </m:r>
                      </m:sub>
                    </m:sSub>
                    <m:r>
                      <a:rPr lang="en-US" altLang="zh-CN" sz="2100" i="1">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𝑦</m:t>
                        </m:r>
                      </m:e>
                      <m:sub>
                        <m:r>
                          <a:rPr lang="en-US" altLang="zh-CN" sz="2100" i="1">
                            <a:solidFill>
                              <a:prstClr val="black"/>
                            </a:solidFill>
                            <a:latin typeface="Cambria Math" panose="02040503050406030204" pitchFamily="18" charset="0"/>
                          </a:rPr>
                          <m:t>𝑖</m:t>
                        </m:r>
                      </m:sub>
                    </m:sSub>
                    <m:r>
                      <a:rPr lang="en-US" altLang="zh-CN" sz="2100" i="1">
                        <a:solidFill>
                          <a:prstClr val="black"/>
                        </a:solidFill>
                        <a:latin typeface="Cambria Math" panose="02040503050406030204" pitchFamily="18" charset="0"/>
                      </a:rPr>
                      <m:t>)=</m:t>
                    </m:r>
                    <m:d>
                      <m:dPr>
                        <m:ctrlPr>
                          <a:rPr lang="en-US" altLang="zh-CN" sz="2100" i="1">
                            <a:solidFill>
                              <a:prstClr val="black"/>
                            </a:solidFill>
                            <a:latin typeface="Cambria Math" panose="02040503050406030204" pitchFamily="18" charset="0"/>
                          </a:rPr>
                        </m:ctrlPr>
                      </m:dPr>
                      <m:e>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𝑥</m:t>
                            </m:r>
                          </m:e>
                          <m:sub>
                            <m:r>
                              <a:rPr lang="en-US" altLang="zh-CN" sz="2100" i="1">
                                <a:solidFill>
                                  <a:prstClr val="black"/>
                                </a:solidFill>
                                <a:latin typeface="Cambria Math" panose="02040503050406030204" pitchFamily="18" charset="0"/>
                              </a:rPr>
                              <m:t>𝑖</m:t>
                            </m:r>
                            <m:r>
                              <a:rPr lang="en-US" altLang="zh-CN" sz="2100" i="1">
                                <a:solidFill>
                                  <a:prstClr val="black"/>
                                </a:solidFill>
                                <a:latin typeface="Cambria Math" panose="02040503050406030204" pitchFamily="18" charset="0"/>
                              </a:rPr>
                              <m:t>1</m:t>
                            </m:r>
                          </m:sub>
                        </m:sSub>
                        <m:r>
                          <a:rPr lang="en-US" altLang="zh-CN" sz="2100" i="1">
                            <a:solidFill>
                              <a:prstClr val="black"/>
                            </a:solidFill>
                            <a:latin typeface="Cambria Math" panose="02040503050406030204" pitchFamily="18" charset="0"/>
                          </a:rPr>
                          <m:t>, …</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m:t>
                            </m:r>
                            <m:r>
                              <a:rPr lang="en-US" altLang="zh-CN" sz="2100" i="1">
                                <a:solidFill>
                                  <a:prstClr val="black"/>
                                </a:solidFill>
                                <a:latin typeface="Cambria Math" panose="02040503050406030204" pitchFamily="18" charset="0"/>
                              </a:rPr>
                              <m:t>𝑥</m:t>
                            </m:r>
                          </m:e>
                          <m:sub>
                            <m:r>
                              <a:rPr lang="en-US" altLang="zh-CN" sz="2100" i="1">
                                <a:solidFill>
                                  <a:prstClr val="black"/>
                                </a:solidFill>
                                <a:latin typeface="Cambria Math" panose="02040503050406030204" pitchFamily="18" charset="0"/>
                              </a:rPr>
                              <m:t>𝑖𝑑</m:t>
                            </m:r>
                          </m:sub>
                        </m:sSub>
                        <m:r>
                          <a:rPr lang="en-US" altLang="zh-CN" sz="2100" i="1">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𝑦</m:t>
                            </m:r>
                          </m:e>
                          <m:sub>
                            <m:r>
                              <a:rPr lang="en-US" altLang="zh-CN" sz="2100" i="1">
                                <a:solidFill>
                                  <a:prstClr val="black"/>
                                </a:solidFill>
                                <a:latin typeface="Cambria Math" panose="02040503050406030204" pitchFamily="18" charset="0"/>
                              </a:rPr>
                              <m:t>𝑖</m:t>
                            </m:r>
                          </m:sub>
                        </m:sSub>
                      </m:e>
                    </m:d>
                  </m:oMath>
                </a14:m>
                <a:endParaRPr lang="en-US" altLang="zh-CN" sz="2100" dirty="0">
                  <a:solidFill>
                    <a:prstClr val="black"/>
                  </a:solidFill>
                </a:endParaRPr>
              </a:p>
              <a:p>
                <a:r>
                  <a:rPr lang="en-US" altLang="zh-CN" dirty="0" smtClean="0"/>
                  <a:t>Build and release a machine learning model </a:t>
                </a:r>
                <a14:m>
                  <m:oMath xmlns:m="http://schemas.openxmlformats.org/officeDocument/2006/math">
                    <m:r>
                      <a:rPr lang="zh-CN" altLang="en-US" i="1" smtClean="0">
                        <a:solidFill>
                          <a:prstClr val="black"/>
                        </a:solidFill>
                        <a:latin typeface="Cambria Math" panose="02040503050406030204" pitchFamily="18" charset="0"/>
                      </a:rPr>
                      <m:t>𝜌</m:t>
                    </m:r>
                    <m:r>
                      <a:rPr lang="en-US" altLang="zh-CN" b="0" i="1" smtClean="0">
                        <a:solidFill>
                          <a:prstClr val="black"/>
                        </a:solidFill>
                        <a:latin typeface="Cambria Math" panose="02040503050406030204" pitchFamily="18" charset="0"/>
                      </a:rPr>
                      <m:t> </m:t>
                    </m:r>
                  </m:oMath>
                </a14:m>
                <a:r>
                  <a:rPr lang="en-US" altLang="zh-CN" dirty="0" smtClean="0">
                    <a:solidFill>
                      <a:prstClr val="black"/>
                    </a:solidFill>
                  </a:rPr>
                  <a:t>that </a:t>
                </a:r>
              </a:p>
              <a:p>
                <a:pPr lvl="1"/>
                <a:r>
                  <a:rPr lang="en-US" altLang="zh-CN" sz="2100" dirty="0">
                    <a:solidFill>
                      <a:prstClr val="black"/>
                    </a:solidFill>
                  </a:rPr>
                  <a:t>has parameters </a:t>
                </a:r>
                <a14:m>
                  <m:oMath xmlns:m="http://schemas.openxmlformats.org/officeDocument/2006/math">
                    <m:r>
                      <m:rPr>
                        <m:sty m:val="p"/>
                      </m:rPr>
                      <a:rPr lang="el-GR" altLang="zh-CN" sz="2100" i="1">
                        <a:latin typeface="Cambria Math" panose="02040503050406030204" pitchFamily="18" charset="0"/>
                        <a:ea typeface="Cambria Math" panose="02040503050406030204" pitchFamily="18" charset="0"/>
                      </a:rPr>
                      <m:t>ω</m:t>
                    </m:r>
                  </m:oMath>
                </a14:m>
                <a:endParaRPr lang="en-US" altLang="zh-CN" sz="2100" dirty="0"/>
              </a:p>
              <a:p>
                <a:pPr lvl="1"/>
                <a:r>
                  <a:rPr lang="en-US" altLang="zh-CN" sz="2100" dirty="0">
                    <a:solidFill>
                      <a:prstClr val="black"/>
                    </a:solidFill>
                  </a:rPr>
                  <a:t>takes  </a:t>
                </a:r>
                <a14:m>
                  <m:oMath xmlns:m="http://schemas.openxmlformats.org/officeDocument/2006/math">
                    <m:d>
                      <m:dPr>
                        <m:ctrlPr>
                          <a:rPr lang="en-US" altLang="zh-CN" sz="2100" i="1">
                            <a:solidFill>
                              <a:prstClr val="black"/>
                            </a:solidFill>
                            <a:latin typeface="Cambria Math" panose="02040503050406030204" pitchFamily="18" charset="0"/>
                          </a:rPr>
                        </m:ctrlPr>
                      </m:dPr>
                      <m:e>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𝑥</m:t>
                            </m:r>
                          </m:e>
                          <m:sub>
                            <m:r>
                              <a:rPr lang="en-US" altLang="zh-CN" sz="2100" i="1">
                                <a:solidFill>
                                  <a:prstClr val="black"/>
                                </a:solidFill>
                                <a:latin typeface="Cambria Math" panose="02040503050406030204" pitchFamily="18" charset="0"/>
                              </a:rPr>
                              <m:t>𝑖</m:t>
                            </m:r>
                            <m:r>
                              <a:rPr lang="en-US" altLang="zh-CN" sz="2100" i="1">
                                <a:solidFill>
                                  <a:prstClr val="black"/>
                                </a:solidFill>
                                <a:latin typeface="Cambria Math" panose="02040503050406030204" pitchFamily="18" charset="0"/>
                              </a:rPr>
                              <m:t>1</m:t>
                            </m:r>
                          </m:sub>
                        </m:sSub>
                        <m:r>
                          <a:rPr lang="en-US" altLang="zh-CN" sz="2100" i="1">
                            <a:solidFill>
                              <a:prstClr val="black"/>
                            </a:solidFill>
                            <a:latin typeface="Cambria Math" panose="02040503050406030204" pitchFamily="18" charset="0"/>
                          </a:rPr>
                          <m:t>, …</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m:t>
                            </m:r>
                            <m:r>
                              <a:rPr lang="en-US" altLang="zh-CN" sz="2100" i="1">
                                <a:solidFill>
                                  <a:prstClr val="black"/>
                                </a:solidFill>
                                <a:latin typeface="Cambria Math" panose="02040503050406030204" pitchFamily="18" charset="0"/>
                              </a:rPr>
                              <m:t>𝑥</m:t>
                            </m:r>
                          </m:e>
                          <m:sub>
                            <m:r>
                              <a:rPr lang="en-US" altLang="zh-CN" sz="2100" i="1">
                                <a:solidFill>
                                  <a:prstClr val="black"/>
                                </a:solidFill>
                                <a:latin typeface="Cambria Math" panose="02040503050406030204" pitchFamily="18" charset="0"/>
                              </a:rPr>
                              <m:t>𝑖𝑑</m:t>
                            </m:r>
                          </m:sub>
                        </m:sSub>
                        <m:r>
                          <a:rPr lang="en-US" altLang="zh-CN" sz="2100" i="1">
                            <a:solidFill>
                              <a:prstClr val="black"/>
                            </a:solidFill>
                            <a:latin typeface="Cambria Math" panose="02040503050406030204" pitchFamily="18" charset="0"/>
                          </a:rPr>
                          <m:t> </m:t>
                        </m:r>
                      </m:e>
                    </m:d>
                  </m:oMath>
                </a14:m>
                <a:r>
                  <a:rPr lang="en-US" altLang="zh-CN" sz="2100" dirty="0">
                    <a:solidFill>
                      <a:prstClr val="black"/>
                    </a:solidFill>
                  </a:rPr>
                  <a:t> as input and output </a:t>
                </a:r>
                <a14:m>
                  <m:oMath xmlns:m="http://schemas.openxmlformats.org/officeDocument/2006/math">
                    <m:sSub>
                      <m:sSubPr>
                        <m:ctrlPr>
                          <a:rPr lang="en-US" altLang="zh-CN" sz="2100" i="1">
                            <a:solidFill>
                              <a:prstClr val="black"/>
                            </a:solidFill>
                            <a:latin typeface="Cambria Math" panose="02040503050406030204" pitchFamily="18" charset="0"/>
                          </a:rPr>
                        </m:ctrlPr>
                      </m:sSubPr>
                      <m:e>
                        <m:acc>
                          <m:accPr>
                            <m:chr m:val="̂"/>
                            <m:ctrlPr>
                              <a:rPr lang="en-US" altLang="zh-CN" sz="2100" i="1">
                                <a:solidFill>
                                  <a:prstClr val="black"/>
                                </a:solidFill>
                                <a:latin typeface="Cambria Math" panose="02040503050406030204" pitchFamily="18" charset="0"/>
                              </a:rPr>
                            </m:ctrlPr>
                          </m:accPr>
                          <m:e>
                            <m:r>
                              <a:rPr lang="en-US" altLang="zh-CN" sz="2100" i="1">
                                <a:solidFill>
                                  <a:prstClr val="black"/>
                                </a:solidFill>
                                <a:latin typeface="Cambria Math" panose="02040503050406030204" pitchFamily="18" charset="0"/>
                              </a:rPr>
                              <m:t>𝑦</m:t>
                            </m:r>
                          </m:e>
                        </m:acc>
                      </m:e>
                      <m:sub>
                        <m:r>
                          <a:rPr lang="en-US" altLang="zh-CN" sz="2100" i="1">
                            <a:solidFill>
                              <a:prstClr val="black"/>
                            </a:solidFill>
                            <a:latin typeface="Cambria Math" panose="02040503050406030204" pitchFamily="18" charset="0"/>
                          </a:rPr>
                          <m:t>𝑖</m:t>
                        </m:r>
                      </m:sub>
                    </m:sSub>
                  </m:oMath>
                </a14:m>
                <a:endParaRPr lang="en-US" altLang="zh-CN" sz="2100" dirty="0">
                  <a:solidFill>
                    <a:prstClr val="black"/>
                  </a:solidFill>
                </a:endParaRPr>
              </a:p>
              <a:p>
                <a:r>
                  <a:rPr lang="en-US" altLang="zh-CN" dirty="0">
                    <a:solidFill>
                      <a:prstClr val="black"/>
                    </a:solidFill>
                  </a:rPr>
                  <a:t> </a:t>
                </a:r>
                <a:r>
                  <a:rPr lang="en-US" altLang="zh-CN" dirty="0" smtClean="0">
                    <a:solidFill>
                      <a:prstClr val="black"/>
                    </a:solidFill>
                  </a:rPr>
                  <a:t>The </a:t>
                </a:r>
                <a:r>
                  <a:rPr lang="en-US" altLang="zh-CN" dirty="0" smtClean="0"/>
                  <a:t>optimal </a:t>
                </a:r>
                <a:r>
                  <a:rPr lang="en-US" altLang="zh-CN" dirty="0"/>
                  <a:t>parameter </a:t>
                </a:r>
              </a:p>
              <a:p>
                <a:pPr lvl="1"/>
                <a14:m>
                  <m:oMath xmlns:m="http://schemas.openxmlformats.org/officeDocument/2006/math">
                    <m:sSup>
                      <m:sSupPr>
                        <m:ctrlPr>
                          <a:rPr lang="en-US" altLang="zh-CN" sz="2100" i="1">
                            <a:solidFill>
                              <a:prstClr val="black"/>
                            </a:solidFill>
                            <a:latin typeface="Cambria Math" panose="02040503050406030204" pitchFamily="18" charset="0"/>
                          </a:rPr>
                        </m:ctrlPr>
                      </m:sSupPr>
                      <m:e>
                        <m:r>
                          <a:rPr lang="zh-CN" altLang="en-US" sz="2100" i="1">
                            <a:solidFill>
                              <a:prstClr val="black"/>
                            </a:solidFill>
                            <a:latin typeface="Cambria Math" panose="02040503050406030204" pitchFamily="18" charset="0"/>
                          </a:rPr>
                          <m:t>𝜔</m:t>
                        </m:r>
                      </m:e>
                      <m:sup>
                        <m:r>
                          <a:rPr lang="en-US" altLang="zh-CN" sz="2100" i="1">
                            <a:solidFill>
                              <a:prstClr val="black"/>
                            </a:solidFill>
                            <a:latin typeface="Cambria Math" panose="02040503050406030204" pitchFamily="18" charset="0"/>
                          </a:rPr>
                          <m:t>∗</m:t>
                        </m:r>
                      </m:sup>
                    </m:sSup>
                    <m:r>
                      <a:rPr lang="en-US" altLang="zh-CN" sz="2100" i="1">
                        <a:solidFill>
                          <a:prstClr val="black"/>
                        </a:solidFill>
                        <a:latin typeface="Cambria Math" panose="02040503050406030204" pitchFamily="18" charset="0"/>
                      </a:rPr>
                      <m:t>=</m:t>
                    </m:r>
                    <m:r>
                      <a:rPr lang="en-US" altLang="zh-CN" sz="2100" i="1">
                        <a:solidFill>
                          <a:prstClr val="black"/>
                        </a:solidFill>
                        <a:latin typeface="Cambria Math" panose="02040503050406030204" pitchFamily="18" charset="0"/>
                      </a:rPr>
                      <m:t>𝑎𝑟𝑔𝑚𝑖𝑛</m:t>
                    </m:r>
                    <m:nary>
                      <m:naryPr>
                        <m:chr m:val="∑"/>
                        <m:ctrlPr>
                          <a:rPr lang="en-US" altLang="zh-CN" sz="2100" i="1">
                            <a:solidFill>
                              <a:prstClr val="black"/>
                            </a:solidFill>
                            <a:latin typeface="Cambria Math" panose="02040503050406030204" pitchFamily="18" charset="0"/>
                          </a:rPr>
                        </m:ctrlPr>
                      </m:naryPr>
                      <m:sub>
                        <m:r>
                          <m:rPr>
                            <m:brk m:alnAt="23"/>
                          </m:rPr>
                          <a:rPr lang="en-US" altLang="zh-CN" sz="2100" i="1">
                            <a:solidFill>
                              <a:prstClr val="black"/>
                            </a:solidFill>
                            <a:latin typeface="Cambria Math" panose="02040503050406030204" pitchFamily="18" charset="0"/>
                          </a:rPr>
                          <m:t>𝑖</m:t>
                        </m:r>
                        <m:r>
                          <a:rPr lang="en-US" altLang="zh-CN" sz="2100" i="1">
                            <a:solidFill>
                              <a:prstClr val="black"/>
                            </a:solidFill>
                            <a:latin typeface="Cambria Math" panose="02040503050406030204" pitchFamily="18" charset="0"/>
                          </a:rPr>
                          <m:t>=1</m:t>
                        </m:r>
                      </m:sub>
                      <m:sup>
                        <m:r>
                          <a:rPr lang="en-US" altLang="zh-CN" sz="2100" i="1">
                            <a:solidFill>
                              <a:prstClr val="black"/>
                            </a:solidFill>
                            <a:latin typeface="Cambria Math" panose="02040503050406030204" pitchFamily="18" charset="0"/>
                          </a:rPr>
                          <m:t>𝑛</m:t>
                        </m:r>
                      </m:sup>
                      <m:e>
                        <m:r>
                          <a:rPr lang="en-US" altLang="zh-CN" sz="2100" i="1">
                            <a:solidFill>
                              <a:prstClr val="black"/>
                            </a:solidFill>
                            <a:latin typeface="Cambria Math" panose="02040503050406030204" pitchFamily="18" charset="0"/>
                          </a:rPr>
                          <m:t>𝑓</m:t>
                        </m:r>
                        <m:r>
                          <a:rPr lang="en-US" altLang="zh-CN" sz="2100" i="1">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𝑡</m:t>
                            </m:r>
                          </m:e>
                          <m:sub>
                            <m:r>
                              <a:rPr lang="en-US" altLang="zh-CN" sz="2100" i="1">
                                <a:solidFill>
                                  <a:prstClr val="black"/>
                                </a:solidFill>
                                <a:latin typeface="Cambria Math" panose="02040503050406030204" pitchFamily="18" charset="0"/>
                              </a:rPr>
                              <m:t>𝑖</m:t>
                            </m:r>
                          </m:sub>
                        </m:sSub>
                        <m:r>
                          <a:rPr lang="en-US" altLang="zh-CN" sz="2100" i="1">
                            <a:solidFill>
                              <a:prstClr val="black"/>
                            </a:solidFill>
                            <a:latin typeface="Cambria Math" panose="02040503050406030204" pitchFamily="18" charset="0"/>
                          </a:rPr>
                          <m:t>,</m:t>
                        </m:r>
                        <m:r>
                          <a:rPr lang="zh-CN" altLang="en-US" sz="2100" i="1">
                            <a:solidFill>
                              <a:prstClr val="black"/>
                            </a:solidFill>
                            <a:latin typeface="Cambria Math" panose="02040503050406030204" pitchFamily="18" charset="0"/>
                          </a:rPr>
                          <m:t>𝜔</m:t>
                        </m:r>
                        <m:r>
                          <a:rPr lang="en-US" altLang="zh-CN" sz="2100" i="1">
                            <a:solidFill>
                              <a:prstClr val="black"/>
                            </a:solidFill>
                            <a:latin typeface="Cambria Math" panose="02040503050406030204" pitchFamily="18" charset="0"/>
                          </a:rPr>
                          <m:t>)</m:t>
                        </m:r>
                      </m:e>
                    </m:nary>
                  </m:oMath>
                </a14:m>
                <a:endParaRPr lang="en-US" altLang="zh-CN" sz="2100" dirty="0"/>
              </a:p>
              <a:p>
                <a:pPr lvl="1"/>
                <a14:m>
                  <m:oMath xmlns:m="http://schemas.openxmlformats.org/officeDocument/2006/math">
                    <m:r>
                      <a:rPr lang="en-US" altLang="zh-CN" sz="2100" i="1">
                        <a:solidFill>
                          <a:prstClr val="black"/>
                        </a:solidFill>
                        <a:latin typeface="Cambria Math" panose="02040503050406030204" pitchFamily="18" charset="0"/>
                      </a:rPr>
                      <m:t>𝑓</m:t>
                    </m:r>
                    <m:r>
                      <a:rPr lang="en-US" altLang="zh-CN" sz="2100" i="1">
                        <a:solidFill>
                          <a:prstClr val="black"/>
                        </a:solidFill>
                        <a:latin typeface="Cambria Math" panose="02040503050406030204" pitchFamily="18" charset="0"/>
                      </a:rPr>
                      <m:t>(</m:t>
                    </m:r>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𝑡</m:t>
                        </m:r>
                      </m:e>
                      <m:sub>
                        <m:r>
                          <a:rPr lang="en-US" altLang="zh-CN" sz="2100" i="1">
                            <a:solidFill>
                              <a:prstClr val="black"/>
                            </a:solidFill>
                            <a:latin typeface="Cambria Math" panose="02040503050406030204" pitchFamily="18" charset="0"/>
                          </a:rPr>
                          <m:t>𝑖</m:t>
                        </m:r>
                      </m:sub>
                    </m:sSub>
                    <m:r>
                      <a:rPr lang="en-US" altLang="zh-CN" sz="2100" i="1">
                        <a:solidFill>
                          <a:prstClr val="black"/>
                        </a:solidFill>
                        <a:latin typeface="Cambria Math" panose="02040503050406030204" pitchFamily="18" charset="0"/>
                      </a:rPr>
                      <m:t>,</m:t>
                    </m:r>
                    <m:r>
                      <a:rPr lang="zh-CN" altLang="en-US" sz="2100" i="1">
                        <a:solidFill>
                          <a:prstClr val="black"/>
                        </a:solidFill>
                        <a:latin typeface="Cambria Math" panose="02040503050406030204" pitchFamily="18" charset="0"/>
                      </a:rPr>
                      <m:t>𝜔</m:t>
                    </m:r>
                    <m:r>
                      <a:rPr lang="en-US" altLang="zh-CN" sz="2100" i="1">
                        <a:solidFill>
                          <a:prstClr val="black"/>
                        </a:solidFill>
                        <a:latin typeface="Cambria Math" panose="02040503050406030204" pitchFamily="18" charset="0"/>
                      </a:rPr>
                      <m:t>)</m:t>
                    </m:r>
                  </m:oMath>
                </a14:m>
                <a:r>
                  <a:rPr lang="en-US" altLang="zh-CN" sz="2100" dirty="0"/>
                  <a:t> is a cost function</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xfrm>
                <a:off x="1073020" y="1089411"/>
                <a:ext cx="7802198" cy="3429000"/>
              </a:xfrm>
              <a:blipFill>
                <a:blip r:embed="rId2"/>
                <a:stretch>
                  <a:fillRect l="-703" t="-1068" b="-11922"/>
                </a:stretch>
              </a:blipFill>
            </p:spPr>
            <p:txBody>
              <a:bodyPr/>
              <a:lstStyle/>
              <a:p>
                <a:r>
                  <a:rPr lang="en-US">
                    <a:noFill/>
                  </a:rPr>
                  <a:t> </a:t>
                </a:r>
              </a:p>
            </p:txBody>
          </p:sp>
        </mc:Fallback>
      </mc:AlternateContent>
      <p:sp>
        <p:nvSpPr>
          <p:cNvPr id="5" name="Slide Number Placeholder 3"/>
          <p:cNvSpPr>
            <a:spLocks noGrp="1"/>
          </p:cNvSpPr>
          <p:nvPr>
            <p:ph type="sldNum" sz="quarter" idx="12"/>
          </p:nvPr>
        </p:nvSpPr>
        <p:spPr>
          <a:xfrm>
            <a:off x="6741618" y="4767263"/>
            <a:ext cx="2133600" cy="273844"/>
          </a:xfrm>
        </p:spPr>
        <p:txBody>
          <a:bodyPr/>
          <a:lstStyle/>
          <a:p>
            <a:r>
              <a:rPr lang="en-US" dirty="0" smtClean="0"/>
              <a:t>13</a:t>
            </a:r>
            <a:endParaRPr lang="en-US" dirty="0"/>
          </a:p>
        </p:txBody>
      </p:sp>
    </p:spTree>
    <p:extLst>
      <p:ext uri="{BB962C8B-B14F-4D97-AF65-F5344CB8AC3E}">
        <p14:creationId xmlns:p14="http://schemas.microsoft.com/office/powerpoint/2010/main" val="2188211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Linear Regression and Logistic Regression</a:t>
            </a:r>
            <a:endParaRPr lang="zh-CN" altLang="en-US" sz="3200" dirty="0"/>
          </a:p>
        </p:txBody>
      </p:sp>
      <p:pic>
        <p:nvPicPr>
          <p:cNvPr id="2048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371601" y="1052027"/>
            <a:ext cx="4693297" cy="172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1" y="2925501"/>
            <a:ext cx="4822031" cy="1879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6064898" y="2500604"/>
            <a:ext cx="1166326" cy="7277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V="1">
            <a:off x="6193632" y="3368351"/>
            <a:ext cx="1037592" cy="10636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7231938" y="3113706"/>
            <a:ext cx="1912062" cy="369332"/>
          </a:xfrm>
          <a:prstGeom prst="rect">
            <a:avLst/>
          </a:prstGeom>
          <a:noFill/>
        </p:spPr>
        <p:txBody>
          <a:bodyPr wrap="none" rtlCol="0">
            <a:spAutoFit/>
          </a:bodyPr>
          <a:lstStyle/>
          <a:p>
            <a:r>
              <a:rPr lang="en-US" dirty="0" smtClean="0">
                <a:solidFill>
                  <a:srgbClr val="C00000"/>
                </a:solidFill>
              </a:rPr>
              <a:t>Objective function</a:t>
            </a:r>
            <a:endParaRPr lang="en-US" dirty="0">
              <a:solidFill>
                <a:srgbClr val="C00000"/>
              </a:solidFill>
            </a:endParaRPr>
          </a:p>
        </p:txBody>
      </p:sp>
      <p:cxnSp>
        <p:nvCxnSpPr>
          <p:cNvPr id="12" name="Straight Arrow Connector 11"/>
          <p:cNvCxnSpPr/>
          <p:nvPr/>
        </p:nvCxnSpPr>
        <p:spPr>
          <a:xfrm>
            <a:off x="6064898" y="1604865"/>
            <a:ext cx="1007706" cy="9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23722" y="1679510"/>
            <a:ext cx="1548882" cy="1803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072604" y="1481879"/>
            <a:ext cx="1847942" cy="369332"/>
          </a:xfrm>
          <a:prstGeom prst="rect">
            <a:avLst/>
          </a:prstGeom>
          <a:noFill/>
        </p:spPr>
        <p:txBody>
          <a:bodyPr wrap="none" rtlCol="0">
            <a:spAutoFit/>
          </a:bodyPr>
          <a:lstStyle/>
          <a:p>
            <a:r>
              <a:rPr lang="en-US" dirty="0" smtClean="0"/>
              <a:t>Regression model</a:t>
            </a:r>
            <a:endParaRPr lang="en-US" dirty="0"/>
          </a:p>
        </p:txBody>
      </p:sp>
      <p:sp>
        <p:nvSpPr>
          <p:cNvPr id="18" name="Slide Number Placeholder 3"/>
          <p:cNvSpPr>
            <a:spLocks noGrp="1"/>
          </p:cNvSpPr>
          <p:nvPr>
            <p:ph type="sldNum" sz="quarter" idx="12"/>
          </p:nvPr>
        </p:nvSpPr>
        <p:spPr>
          <a:xfrm>
            <a:off x="6741618" y="4767263"/>
            <a:ext cx="2133600" cy="273844"/>
          </a:xfrm>
        </p:spPr>
        <p:txBody>
          <a:bodyPr/>
          <a:lstStyle/>
          <a:p>
            <a:r>
              <a:rPr lang="en-US" dirty="0" smtClean="0"/>
              <a:t>14</a:t>
            </a:r>
            <a:endParaRPr lang="en-US" dirty="0"/>
          </a:p>
        </p:txBody>
      </p:sp>
    </p:spTree>
    <p:extLst>
      <p:ext uri="{BB962C8B-B14F-4D97-AF65-F5344CB8AC3E}">
        <p14:creationId xmlns:p14="http://schemas.microsoft.com/office/powerpoint/2010/main" val="21461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4196" y="89072"/>
            <a:ext cx="5943600" cy="834629"/>
          </a:xfrm>
        </p:spPr>
        <p:txBody>
          <a:bodyPr/>
          <a:lstStyle/>
          <a:p>
            <a:r>
              <a:rPr lang="en-US" sz="2700" dirty="0" smtClean="0"/>
              <a:t>Objective </a:t>
            </a:r>
            <a:r>
              <a:rPr lang="en-US" sz="2700" dirty="0"/>
              <a:t>Perturbation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92500" lnSpcReduction="10000"/>
              </a:bodyPr>
              <a:lstStyle/>
              <a:p>
                <a:r>
                  <a:rPr lang="en-US" dirty="0" smtClean="0"/>
                  <a:t>Do </a:t>
                </a:r>
                <a:r>
                  <a:rPr lang="en-US" dirty="0"/>
                  <a:t>not add noise directly into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zh-CN" altLang="en-US" i="1">
                            <a:solidFill>
                              <a:prstClr val="black"/>
                            </a:solidFill>
                            <a:latin typeface="Cambria Math" panose="02040503050406030204" pitchFamily="18" charset="0"/>
                          </a:rPr>
                          <m:t>𝜔</m:t>
                        </m:r>
                      </m:e>
                      <m:sup>
                        <m:r>
                          <a:rPr lang="en-US" altLang="zh-CN" i="1">
                            <a:solidFill>
                              <a:prstClr val="black"/>
                            </a:solidFill>
                            <a:latin typeface="Cambria Math" panose="02040503050406030204" pitchFamily="18" charset="0"/>
                          </a:rPr>
                          <m:t>∗</m:t>
                        </m:r>
                      </m:sup>
                    </m:sSup>
                  </m:oMath>
                </a14:m>
                <a:endParaRPr lang="en-US" dirty="0" smtClean="0"/>
              </a:p>
              <a:p>
                <a:r>
                  <a:rPr lang="en-US" dirty="0" smtClean="0"/>
                  <a:t>Ensure privacy by perturbing the optimization function </a:t>
                </a:r>
                <a14:m>
                  <m:oMath xmlns:m="http://schemas.openxmlformats.org/officeDocument/2006/math">
                    <m:r>
                      <a:rPr lang="en-US" altLang="zh-CN" b="0" i="1" smtClean="0">
                        <a:solidFill>
                          <a:prstClr val="black"/>
                        </a:solidFill>
                        <a:latin typeface="Cambria Math" panose="02040503050406030204" pitchFamily="18" charset="0"/>
                      </a:rPr>
                      <m:t>𝑓</m:t>
                    </m:r>
                    <m:d>
                      <m:dPr>
                        <m:ctrlPr>
                          <a:rPr lang="en-US" altLang="zh-CN" b="0" i="1" smtClean="0">
                            <a:solidFill>
                              <a:prstClr val="black"/>
                            </a:solidFill>
                            <a:latin typeface="Cambria Math" panose="02040503050406030204" pitchFamily="18" charset="0"/>
                          </a:rPr>
                        </m:ctrlPr>
                      </m:dPr>
                      <m:e>
                        <m:r>
                          <a:rPr lang="zh-CN" altLang="en-US" b="0" i="1" smtClean="0">
                            <a:solidFill>
                              <a:prstClr val="black"/>
                            </a:solidFill>
                            <a:latin typeface="Cambria Math" panose="02040503050406030204" pitchFamily="18" charset="0"/>
                          </a:rPr>
                          <m:t>𝜔</m:t>
                        </m:r>
                      </m:e>
                    </m:d>
                  </m:oMath>
                </a14:m>
                <a:endParaRPr lang="en-US" altLang="zh-CN" b="0" dirty="0" smtClean="0">
                  <a:solidFill>
                    <a:prstClr val="black"/>
                  </a:solidFill>
                </a:endParaRPr>
              </a:p>
              <a:p>
                <a:r>
                  <a:rPr lang="en-US" dirty="0"/>
                  <a:t>R</a:t>
                </a:r>
                <a:r>
                  <a:rPr lang="en-US" dirty="0" smtClean="0"/>
                  <a:t>eleases model parameter </a:t>
                </a:r>
                <a14:m>
                  <m:oMath xmlns:m="http://schemas.openxmlformats.org/officeDocument/2006/math">
                    <m:acc>
                      <m:accPr>
                        <m:chr m:val="̅"/>
                        <m:ctrlPr>
                          <a:rPr lang="zh-CN" altLang="en-US" i="1" smtClean="0">
                            <a:solidFill>
                              <a:prstClr val="black"/>
                            </a:solidFill>
                            <a:latin typeface="Cambria Math" panose="02040503050406030204" pitchFamily="18" charset="0"/>
                          </a:rPr>
                        </m:ctrlPr>
                      </m:accPr>
                      <m:e>
                        <m:r>
                          <a:rPr lang="zh-CN" altLang="en-US" i="1" smtClean="0">
                            <a:solidFill>
                              <a:prstClr val="black"/>
                            </a:solidFill>
                            <a:latin typeface="Cambria Math" panose="02040503050406030204" pitchFamily="18" charset="0"/>
                          </a:rPr>
                          <m:t>𝜔</m:t>
                        </m:r>
                      </m:e>
                    </m:acc>
                    <m:r>
                      <a:rPr lang="en-US" altLang="zh-CN" b="0" i="1">
                        <a:solidFill>
                          <a:prstClr val="black"/>
                        </a:solidFill>
                        <a:latin typeface="Cambria Math" panose="02040503050406030204" pitchFamily="18" charset="0"/>
                      </a:rPr>
                      <m:t> </m:t>
                    </m:r>
                  </m:oMath>
                </a14:m>
                <a:r>
                  <a:rPr lang="en-US" dirty="0" smtClean="0"/>
                  <a:t>that minimizes the perturbed optimization function  </a:t>
                </a:r>
                <a14:m>
                  <m:oMath xmlns:m="http://schemas.openxmlformats.org/officeDocument/2006/math">
                    <m:acc>
                      <m:accPr>
                        <m:chr m:val="̅"/>
                        <m:ctrlPr>
                          <a:rPr lang="en-US" altLang="zh-CN"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𝑓</m:t>
                        </m:r>
                      </m:e>
                    </m:acc>
                    <m:d>
                      <m:dPr>
                        <m:ctrlPr>
                          <a:rPr lang="en-US" altLang="zh-CN"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𝜔</m:t>
                        </m:r>
                      </m:e>
                    </m:d>
                  </m:oMath>
                </a14:m>
                <a:endParaRPr lang="en-US" dirty="0" smtClean="0"/>
              </a:p>
              <a:p>
                <a:r>
                  <a:rPr lang="en-US" dirty="0" smtClean="0"/>
                  <a:t>Two Approaches</a:t>
                </a:r>
              </a:p>
              <a:p>
                <a:pPr lvl="1"/>
                <a:r>
                  <a:rPr lang="en-US" dirty="0" smtClean="0"/>
                  <a:t>Objective function perturbation </a:t>
                </a:r>
                <a:r>
                  <a:rPr lang="en-US" dirty="0"/>
                  <a:t>(</a:t>
                </a:r>
                <a:r>
                  <a:rPr lang="en-US" dirty="0" smtClean="0"/>
                  <a:t>Chaudhuri 2009)</a:t>
                </a:r>
                <a:endParaRPr lang="en-US" i="1" dirty="0" smtClean="0">
                  <a:latin typeface="Cambria Math" panose="02040503050406030204" pitchFamily="18" charset="0"/>
                </a:endParaRPr>
              </a:p>
              <a:p>
                <a:pPr marL="457200" lvl="1" indent="0">
                  <a:buNone/>
                </a:pPr>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𝜔</m:t>
                        </m:r>
                      </m:sub>
                    </m:sSub>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𝑇</m:t>
                        </m:r>
                      </m:sup>
                    </m:sSup>
                    <m:r>
                      <a:rPr lang="en-US" i="1">
                        <a:latin typeface="Cambria Math" panose="02040503050406030204" pitchFamily="18" charset="0"/>
                      </a:rPr>
                      <m:t>𝜔</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𝑇</m:t>
                            </m:r>
                          </m:sup>
                        </m:sSup>
                        <m:r>
                          <a:rPr lang="en-US" i="1">
                            <a:latin typeface="Cambria Math" panose="02040503050406030204" pitchFamily="18" charset="0"/>
                          </a:rPr>
                          <m:t>𝜔</m:t>
                        </m:r>
                      </m:num>
                      <m:den>
                        <m:r>
                          <a:rPr lang="en-US" i="1">
                            <a:latin typeface="Cambria Math" panose="02040503050406030204" pitchFamily="18" charset="0"/>
                          </a:rPr>
                          <m:t>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p>
                                </m:sSup>
                              </m:e>
                            </m:d>
                          </m:e>
                        </m:func>
                      </m:e>
                    </m:nary>
                  </m:oMath>
                </a14:m>
                <a:r>
                  <a:rPr lang="en-US" dirty="0"/>
                  <a:t> </a:t>
                </a:r>
              </a:p>
              <a:p>
                <a:pPr lvl="1"/>
                <a:endParaRPr lang="en-US" dirty="0" smtClean="0"/>
              </a:p>
              <a:p>
                <a:pPr lvl="1"/>
                <a:endParaRPr lang="en-US" dirty="0"/>
              </a:p>
              <a:p>
                <a:pPr lvl="1"/>
                <a:endParaRPr lang="en-US" dirty="0" smtClean="0"/>
              </a:p>
              <a:p>
                <a:pPr lvl="1"/>
                <a:endParaRPr lang="en-US" dirty="0" smtClean="0"/>
              </a:p>
              <a:p>
                <a:pPr lvl="1"/>
                <a:r>
                  <a:rPr lang="en-US" dirty="0" smtClean="0"/>
                  <a:t>Functional </a:t>
                </a:r>
                <a:r>
                  <a:rPr lang="en-US" dirty="0"/>
                  <a:t>mechanism (</a:t>
                </a:r>
                <a:r>
                  <a:rPr lang="en-US" altLang="zh-CN" dirty="0" smtClean="0"/>
                  <a:t>Zhang 2012)</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552" t="-158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16</a:t>
            </a:fld>
            <a:endParaRPr lang="en-US" dirty="0"/>
          </a:p>
        </p:txBody>
      </p:sp>
      <p:pic>
        <p:nvPicPr>
          <p:cNvPr id="5" name="Picture 4"/>
          <p:cNvPicPr>
            <a:picLocks noChangeAspect="1"/>
          </p:cNvPicPr>
          <p:nvPr/>
        </p:nvPicPr>
        <p:blipFill>
          <a:blip r:embed="rId3"/>
          <a:stretch>
            <a:fillRect/>
          </a:stretch>
        </p:blipFill>
        <p:spPr>
          <a:xfrm>
            <a:off x="1715518" y="3185102"/>
            <a:ext cx="6584251" cy="1158891"/>
          </a:xfrm>
          <a:prstGeom prst="rect">
            <a:avLst/>
          </a:prstGeom>
        </p:spPr>
      </p:pic>
      <p:sp>
        <p:nvSpPr>
          <p:cNvPr id="6" name="Slide Number Placeholder 3"/>
          <p:cNvSpPr>
            <a:spLocks noGrp="1"/>
          </p:cNvSpPr>
          <p:nvPr>
            <p:ph type="sldNum" sz="quarter" idx="12"/>
          </p:nvPr>
        </p:nvSpPr>
        <p:spPr>
          <a:xfrm>
            <a:off x="6741618" y="4767263"/>
            <a:ext cx="2133600" cy="273844"/>
          </a:xfrm>
        </p:spPr>
        <p:txBody>
          <a:bodyPr/>
          <a:lstStyle/>
          <a:p>
            <a:r>
              <a:rPr lang="en-US" dirty="0" smtClean="0"/>
              <a:t>15</a:t>
            </a:r>
            <a:endParaRPr lang="en-US" dirty="0"/>
          </a:p>
        </p:txBody>
      </p:sp>
    </p:spTree>
    <p:extLst>
      <p:ext uri="{BB962C8B-B14F-4D97-AF65-F5344CB8AC3E}">
        <p14:creationId xmlns:p14="http://schemas.microsoft.com/office/powerpoint/2010/main" val="2948051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17</a:t>
            </a:fld>
            <a:endParaRPr lang="en-US" dirty="0"/>
          </a:p>
        </p:txBody>
      </p:sp>
      <p:pic>
        <p:nvPicPr>
          <p:cNvPr id="5" name="Picture 18" descr="E:\Research Associate\Presentation\Xerox PARC NY\FM-Logistic.png"/>
          <p:cNvPicPr>
            <a:picLocks noGrp="1" noChangeAspect="1" noChangeArrowheads="1"/>
          </p:cNvPicPr>
          <p:nvPr>
            <p:ph sz="quarter" idx="1"/>
          </p:nvPr>
        </p:nvPicPr>
        <p:blipFill>
          <a:blip r:embed="rId2" cstate="print"/>
          <a:stretch>
            <a:fillRect/>
          </a:stretch>
        </p:blipFill>
        <p:spPr bwMode="auto">
          <a:xfrm>
            <a:off x="1539552" y="1180881"/>
            <a:ext cx="3228392" cy="2464791"/>
          </a:xfrm>
          <a:prstGeom prst="rect">
            <a:avLst/>
          </a:prstGeom>
          <a:noFill/>
        </p:spPr>
      </p:pic>
      <mc:AlternateContent xmlns:mc="http://schemas.openxmlformats.org/markup-compatibility/2006" xmlns:a14="http://schemas.microsoft.com/office/drawing/2010/main">
        <mc:Choice Requires="a14">
          <p:sp>
            <p:nvSpPr>
              <p:cNvPr id="3" name="Rectangle 2"/>
              <p:cNvSpPr/>
              <p:nvPr/>
            </p:nvSpPr>
            <p:spPr>
              <a:xfrm>
                <a:off x="4904443" y="1923366"/>
                <a:ext cx="2335127" cy="83099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𝑥</m:t>
                              </m:r>
                            </m:e>
                            <m:sub>
                              <m:r>
                                <a:rPr lang="en-US" altLang="zh-CN" sz="1600" i="1">
                                  <a:solidFill>
                                    <a:prstClr val="black"/>
                                  </a:solidFill>
                                  <a:latin typeface="Cambria Math" panose="02040503050406030204" pitchFamily="18" charset="0"/>
                                </a:rPr>
                                <m:t>1</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𝑦</m:t>
                              </m:r>
                            </m:e>
                            <m:sub>
                              <m:r>
                                <a:rPr lang="en-US" altLang="zh-CN" sz="1600" i="1">
                                  <a:solidFill>
                                    <a:prstClr val="black"/>
                                  </a:solidFill>
                                  <a:latin typeface="Cambria Math" panose="02040503050406030204" pitchFamily="18" charset="0"/>
                                </a:rPr>
                                <m:t>1</m:t>
                              </m:r>
                            </m:sub>
                          </m:sSub>
                        </m:e>
                      </m:d>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1,0.4</m:t>
                          </m:r>
                        </m:e>
                      </m:d>
                      <m:r>
                        <a:rPr lang="en-US" altLang="zh-CN" sz="1600" i="1">
                          <a:solidFill>
                            <a:prstClr val="black"/>
                          </a:solidFill>
                          <a:latin typeface="Cambria Math" panose="02040503050406030204" pitchFamily="18" charset="0"/>
                        </a:rPr>
                        <m:t> </m:t>
                      </m:r>
                    </m:oMath>
                  </m:oMathPara>
                </a14:m>
                <a:endParaRPr lang="en-US" altLang="zh-CN" sz="1600" i="1" dirty="0">
                  <a:solidFill>
                    <a:prstClr val="black"/>
                  </a:solidFill>
                  <a:latin typeface="Cambria Math" panose="02040503050406030204" pitchFamily="18" charset="0"/>
                </a:endParaRPr>
              </a:p>
              <a:p>
                <a:pPr algn="ctr"/>
                <a:r>
                  <a:rPr lang="en-US" altLang="zh-CN" sz="1600" dirty="0">
                    <a:solidFill>
                      <a:prstClr val="black"/>
                    </a:solidFill>
                  </a:rPr>
                  <a:t> </a:t>
                </a:r>
                <a14:m>
                  <m:oMath xmlns:m="http://schemas.openxmlformats.org/officeDocument/2006/math">
                    <m:r>
                      <a:rPr lang="en-US" altLang="zh-CN" sz="1600">
                        <a:solidFill>
                          <a:prstClr val="black"/>
                        </a:solidFill>
                        <a:latin typeface="Cambria Math" panose="02040503050406030204" pitchFamily="18" charset="0"/>
                      </a:rPr>
                      <m:t>  </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𝑥</m:t>
                            </m:r>
                          </m:e>
                          <m:sub>
                            <m:r>
                              <a:rPr lang="en-US" altLang="zh-CN" sz="1600" i="1">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𝑦</m:t>
                            </m:r>
                          </m:e>
                          <m:sub>
                            <m:r>
                              <a:rPr lang="en-US" altLang="zh-CN" sz="1600" i="1">
                                <a:solidFill>
                                  <a:prstClr val="black"/>
                                </a:solidFill>
                                <a:latin typeface="Cambria Math" panose="02040503050406030204" pitchFamily="18" charset="0"/>
                              </a:rPr>
                              <m:t>2</m:t>
                            </m:r>
                          </m:sub>
                        </m:sSub>
                      </m:e>
                    </m:d>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0.9,0.3</m:t>
                        </m:r>
                      </m:e>
                    </m:d>
                    <m:r>
                      <a:rPr lang="en-US" altLang="zh-CN" sz="1600" i="1">
                        <a:solidFill>
                          <a:prstClr val="black"/>
                        </a:solidFill>
                        <a:latin typeface="Cambria Math" panose="02040503050406030204" pitchFamily="18" charset="0"/>
                      </a:rPr>
                      <m:t> </m:t>
                    </m:r>
                  </m:oMath>
                </a14:m>
                <a:endParaRPr lang="en-US" altLang="zh-CN" sz="1600" i="1" dirty="0">
                  <a:solidFill>
                    <a:prstClr val="black"/>
                  </a:solidFill>
                  <a:latin typeface="Cambria Math" panose="02040503050406030204" pitchFamily="18" charset="0"/>
                </a:endParaRPr>
              </a:p>
              <a:p>
                <a:pPr algn="ctr"/>
                <a:r>
                  <a:rPr lang="en-US" altLang="zh-CN" sz="1600" dirty="0">
                    <a:solidFill>
                      <a:prstClr val="black"/>
                    </a:solidFill>
                  </a:rPr>
                  <a:t>  </a:t>
                </a:r>
                <a14:m>
                  <m:oMath xmlns:m="http://schemas.openxmlformats.org/officeDocument/2006/math">
                    <m:r>
                      <a:rPr lang="en-US" altLang="zh-CN" sz="1600">
                        <a:solidFill>
                          <a:prstClr val="black"/>
                        </a:solidFill>
                        <a:latin typeface="Cambria Math" panose="02040503050406030204" pitchFamily="18" charset="0"/>
                      </a:rPr>
                      <m:t> </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𝑥</m:t>
                            </m:r>
                          </m:e>
                          <m:sub>
                            <m:r>
                              <a:rPr lang="en-US" altLang="zh-CN" sz="1600" i="1">
                                <a:solidFill>
                                  <a:prstClr val="black"/>
                                </a:solidFill>
                                <a:latin typeface="Cambria Math" panose="02040503050406030204" pitchFamily="18" charset="0"/>
                              </a:rPr>
                              <m:t>3</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𝑦</m:t>
                            </m:r>
                          </m:e>
                          <m:sub>
                            <m:r>
                              <a:rPr lang="en-US" altLang="zh-CN" sz="1600" i="1">
                                <a:solidFill>
                                  <a:prstClr val="black"/>
                                </a:solidFill>
                                <a:latin typeface="Cambria Math" panose="02040503050406030204" pitchFamily="18" charset="0"/>
                              </a:rPr>
                              <m:t>3</m:t>
                            </m:r>
                          </m:sub>
                        </m:sSub>
                      </m:e>
                    </m:d>
                    <m:r>
                      <a:rPr lang="en-US" altLang="zh-CN" sz="1600" i="1">
                        <a:solidFill>
                          <a:prstClr val="black"/>
                        </a:solidFill>
                        <a:latin typeface="Cambria Math" panose="02040503050406030204" pitchFamily="18" charset="0"/>
                      </a:rPr>
                      <m:t>=(−0.5,−0.1</m:t>
                    </m:r>
                    <m:r>
                      <a:rPr lang="en-US" altLang="zh-CN" sz="1600">
                        <a:solidFill>
                          <a:prstClr val="black"/>
                        </a:solidFill>
                        <a:latin typeface="Cambria Math" panose="02040503050406030204" pitchFamily="18" charset="0"/>
                      </a:rPr>
                      <m:t>)</m:t>
                    </m:r>
                  </m:oMath>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4904443" y="1923366"/>
                <a:ext cx="2335127" cy="830997"/>
              </a:xfrm>
              <a:prstGeom prst="rect">
                <a:avLst/>
              </a:prstGeom>
              <a:blipFill>
                <a:blip r:embed="rId3"/>
                <a:stretch>
                  <a:fillRect b="-3676"/>
                </a:stretch>
              </a:blipFill>
            </p:spPr>
            <p:txBody>
              <a:bodyPr/>
              <a:lstStyle/>
              <a:p>
                <a:r>
                  <a:rPr lang="en-US">
                    <a:noFill/>
                  </a:rPr>
                  <a:t> </a:t>
                </a:r>
              </a:p>
            </p:txBody>
          </p:sp>
        </mc:Fallback>
      </mc:AlternateContent>
      <p:sp>
        <p:nvSpPr>
          <p:cNvPr id="6" name="TextBox 5"/>
          <p:cNvSpPr txBox="1"/>
          <p:nvPr/>
        </p:nvSpPr>
        <p:spPr>
          <a:xfrm>
            <a:off x="1332836" y="3859017"/>
            <a:ext cx="6980740" cy="646331"/>
          </a:xfrm>
          <a:prstGeom prst="rect">
            <a:avLst/>
          </a:prstGeom>
          <a:noFill/>
        </p:spPr>
        <p:txBody>
          <a:bodyPr wrap="square" rtlCol="0">
            <a:spAutoFit/>
          </a:bodyPr>
          <a:lstStyle/>
          <a:p>
            <a:r>
              <a:rPr lang="en-US" dirty="0"/>
              <a:t>Objective function for linear regression and its noisy version obtained by functional mechanism</a:t>
            </a:r>
          </a:p>
        </p:txBody>
      </p:sp>
      <p:sp>
        <p:nvSpPr>
          <p:cNvPr id="8" name="Slide Number Placeholder 3"/>
          <p:cNvSpPr>
            <a:spLocks noGrp="1"/>
          </p:cNvSpPr>
          <p:nvPr>
            <p:ph type="sldNum" sz="quarter" idx="12"/>
          </p:nvPr>
        </p:nvSpPr>
        <p:spPr>
          <a:xfrm>
            <a:off x="6741618" y="4767263"/>
            <a:ext cx="2133600" cy="273844"/>
          </a:xfrm>
        </p:spPr>
        <p:txBody>
          <a:bodyPr/>
          <a:lstStyle/>
          <a:p>
            <a:r>
              <a:rPr lang="en-US" dirty="0" smtClean="0"/>
              <a:t>16</a:t>
            </a:r>
            <a:endParaRPr lang="en-US" dirty="0"/>
          </a:p>
        </p:txBody>
      </p:sp>
    </p:spTree>
    <p:extLst>
      <p:ext uri="{BB962C8B-B14F-4D97-AF65-F5344CB8AC3E}">
        <p14:creationId xmlns:p14="http://schemas.microsoft.com/office/powerpoint/2010/main" val="692946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Differential Privacy</a:t>
            </a:r>
          </a:p>
          <a:p>
            <a:pPr lvl="1"/>
            <a:r>
              <a:rPr lang="en-US" dirty="0" smtClean="0"/>
              <a:t>Motivation and Definition</a:t>
            </a:r>
          </a:p>
          <a:p>
            <a:pPr lvl="1"/>
            <a:r>
              <a:rPr lang="en-US" dirty="0" smtClean="0"/>
              <a:t>Mechanisms</a:t>
            </a:r>
          </a:p>
          <a:p>
            <a:r>
              <a:rPr lang="en-US" dirty="0" smtClean="0">
                <a:solidFill>
                  <a:srgbClr val="C00000"/>
                </a:solidFill>
              </a:rPr>
              <a:t>Deep Learning</a:t>
            </a:r>
          </a:p>
          <a:p>
            <a:r>
              <a:rPr lang="en-US" dirty="0" smtClean="0"/>
              <a:t>Differential Privacy Preserving Deep Learning</a:t>
            </a:r>
          </a:p>
          <a:p>
            <a:r>
              <a:rPr lang="en-US" dirty="0" smtClean="0"/>
              <a:t>Application</a:t>
            </a:r>
            <a:endParaRPr lang="en-US" dirty="0" smtClean="0"/>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18</a:t>
            </a:fld>
            <a:endParaRPr lang="en-US"/>
          </a:p>
        </p:txBody>
      </p:sp>
    </p:spTree>
    <p:extLst>
      <p:ext uri="{BB962C8B-B14F-4D97-AF65-F5344CB8AC3E}">
        <p14:creationId xmlns:p14="http://schemas.microsoft.com/office/powerpoint/2010/main" val="837176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6B838D-CEA3-4BBD-80CA-C21BFC8B97C1}" type="slidenum">
              <a:rPr lang="en-US" smtClean="0"/>
              <a:pPr/>
              <a:t>19</a:t>
            </a:fld>
            <a:endParaRPr lang="en-US" dirty="0"/>
          </a:p>
        </p:txBody>
      </p:sp>
      <p:pic>
        <p:nvPicPr>
          <p:cNvPr id="5" name="Content Placeholder 4"/>
          <p:cNvPicPr>
            <a:picLocks noGrp="1" noChangeAspect="1"/>
          </p:cNvPicPr>
          <p:nvPr>
            <p:ph sz="quarter" idx="4294967295"/>
          </p:nvPr>
        </p:nvPicPr>
        <p:blipFill>
          <a:blip r:embed="rId2"/>
          <a:stretch>
            <a:fillRect/>
          </a:stretch>
        </p:blipFill>
        <p:spPr>
          <a:xfrm>
            <a:off x="1416013" y="400050"/>
            <a:ext cx="5628470" cy="3943350"/>
          </a:xfrm>
          <a:prstGeom prst="rect">
            <a:avLst/>
          </a:prstGeom>
        </p:spPr>
      </p:pic>
    </p:spTree>
    <p:extLst>
      <p:ext uri="{BB962C8B-B14F-4D97-AF65-F5344CB8AC3E}">
        <p14:creationId xmlns:p14="http://schemas.microsoft.com/office/powerpoint/2010/main" val="381348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Differential Privacy</a:t>
            </a:r>
          </a:p>
          <a:p>
            <a:pPr lvl="1"/>
            <a:r>
              <a:rPr lang="en-US" dirty="0" smtClean="0"/>
              <a:t>Motivation and Definition</a:t>
            </a:r>
          </a:p>
          <a:p>
            <a:pPr lvl="1"/>
            <a:r>
              <a:rPr lang="en-US" dirty="0" smtClean="0"/>
              <a:t>Mechanisms</a:t>
            </a:r>
          </a:p>
          <a:p>
            <a:r>
              <a:rPr lang="en-US" dirty="0" smtClean="0"/>
              <a:t>Deep Learning</a:t>
            </a:r>
          </a:p>
          <a:p>
            <a:r>
              <a:rPr lang="en-US" dirty="0" smtClean="0"/>
              <a:t>Differential Privacy Preserving Deep Learning</a:t>
            </a:r>
          </a:p>
          <a:p>
            <a:r>
              <a:rPr lang="en-US" dirty="0" smtClean="0"/>
              <a:t>Application</a:t>
            </a:r>
            <a:endParaRPr lang="en-US" dirty="0" smtClean="0"/>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2</a:t>
            </a:fld>
            <a:endParaRPr lang="en-US" dirty="0"/>
          </a:p>
        </p:txBody>
      </p:sp>
    </p:spTree>
    <p:extLst>
      <p:ext uri="{BB962C8B-B14F-4D97-AF65-F5344CB8AC3E}">
        <p14:creationId xmlns:p14="http://schemas.microsoft.com/office/powerpoint/2010/main" val="3504045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sz="quarter" idx="1"/>
          </p:nvPr>
        </p:nvSpPr>
        <p:spPr/>
        <p:txBody>
          <a:bodyPr>
            <a:normAutofit/>
          </a:bodyPr>
          <a:lstStyle/>
          <a:p>
            <a:r>
              <a:rPr lang="en-US" dirty="0" smtClean="0"/>
              <a:t>Machine learning algorithms based on multiple levels of representation/abstraction</a:t>
            </a:r>
          </a:p>
          <a:p>
            <a:pPr lvl="1"/>
            <a:r>
              <a:rPr lang="en-US" dirty="0" smtClean="0"/>
              <a:t>automatically learning good features or representations </a:t>
            </a:r>
          </a:p>
          <a:p>
            <a:pPr lvl="1"/>
            <a:r>
              <a:rPr lang="en-US" dirty="0" smtClean="0"/>
              <a:t>not simply using human-designed representations or input features</a:t>
            </a:r>
          </a:p>
        </p:txBody>
      </p:sp>
      <p:pic>
        <p:nvPicPr>
          <p:cNvPr id="5" name="Picture 4"/>
          <p:cNvPicPr>
            <a:picLocks noChangeAspect="1"/>
          </p:cNvPicPr>
          <p:nvPr/>
        </p:nvPicPr>
        <p:blipFill>
          <a:blip r:embed="rId2"/>
          <a:stretch>
            <a:fillRect/>
          </a:stretch>
        </p:blipFill>
        <p:spPr>
          <a:xfrm>
            <a:off x="1935082" y="3377853"/>
            <a:ext cx="2023985" cy="1237655"/>
          </a:xfrm>
          <a:prstGeom prst="rect">
            <a:avLst/>
          </a:prstGeom>
        </p:spPr>
      </p:pic>
      <p:sp>
        <p:nvSpPr>
          <p:cNvPr id="6" name="TextBox 5"/>
          <p:cNvSpPr txBox="1"/>
          <p:nvPr/>
        </p:nvSpPr>
        <p:spPr>
          <a:xfrm>
            <a:off x="2062204" y="2916419"/>
            <a:ext cx="1423403" cy="323165"/>
          </a:xfrm>
          <a:prstGeom prst="rect">
            <a:avLst/>
          </a:prstGeom>
          <a:noFill/>
        </p:spPr>
        <p:txBody>
          <a:bodyPr wrap="none" rtlCol="0">
            <a:spAutoFit/>
          </a:bodyPr>
          <a:lstStyle/>
          <a:p>
            <a:r>
              <a:rPr lang="en-US" sz="1500" dirty="0"/>
              <a:t>Neural Network</a:t>
            </a:r>
          </a:p>
        </p:txBody>
      </p:sp>
      <p:pic>
        <p:nvPicPr>
          <p:cNvPr id="7" name="Picture 6" descr="http://www.rsipvision.com/wp-content/uploads/2015/04/Slid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3028951"/>
            <a:ext cx="2630651" cy="174128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4180610" y="3863581"/>
            <a:ext cx="308639" cy="26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Slide Number Placeholder 3"/>
          <p:cNvSpPr>
            <a:spLocks noGrp="1"/>
          </p:cNvSpPr>
          <p:nvPr>
            <p:ph type="sldNum" sz="quarter" idx="12"/>
          </p:nvPr>
        </p:nvSpPr>
        <p:spPr>
          <a:xfrm>
            <a:off x="6741618" y="4767263"/>
            <a:ext cx="2133600" cy="273844"/>
          </a:xfrm>
        </p:spPr>
        <p:txBody>
          <a:bodyPr/>
          <a:lstStyle/>
          <a:p>
            <a:r>
              <a:rPr lang="en-US" dirty="0" smtClean="0"/>
              <a:t>19</a:t>
            </a:r>
            <a:endParaRPr lang="en-US" dirty="0"/>
          </a:p>
        </p:txBody>
      </p:sp>
    </p:spTree>
    <p:extLst>
      <p:ext uri="{BB962C8B-B14F-4D97-AF65-F5344CB8AC3E}">
        <p14:creationId xmlns:p14="http://schemas.microsoft.com/office/powerpoint/2010/main" val="1338722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Deep Learning</a:t>
            </a:r>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4629150" y="1314450"/>
            <a:ext cx="1600200" cy="3733800"/>
          </a:xfrm>
          <a:prstGeom prst="rect">
            <a:avLst/>
          </a:prstGeom>
          <a:noFill/>
          <a:ln w="9525">
            <a:noFill/>
            <a:miter lim="800000"/>
            <a:headEnd/>
            <a:tailEnd/>
          </a:ln>
        </p:spPr>
      </p:pic>
      <p:sp>
        <p:nvSpPr>
          <p:cNvPr id="7" name="TextBox 6"/>
          <p:cNvSpPr txBox="1"/>
          <p:nvPr/>
        </p:nvSpPr>
        <p:spPr>
          <a:xfrm>
            <a:off x="6322577" y="4579635"/>
            <a:ext cx="799514" cy="415498"/>
          </a:xfrm>
          <a:prstGeom prst="rect">
            <a:avLst/>
          </a:prstGeom>
          <a:noFill/>
        </p:spPr>
        <p:txBody>
          <a:bodyPr wrap="none" rtlCol="0">
            <a:spAutoFit/>
          </a:bodyPr>
          <a:lstStyle/>
          <a:p>
            <a:r>
              <a:rPr lang="en-US" sz="2100" dirty="0"/>
              <a:t>Pixels</a:t>
            </a:r>
          </a:p>
        </p:txBody>
      </p:sp>
      <p:sp>
        <p:nvSpPr>
          <p:cNvPr id="8" name="TextBox 7"/>
          <p:cNvSpPr txBox="1"/>
          <p:nvPr/>
        </p:nvSpPr>
        <p:spPr>
          <a:xfrm>
            <a:off x="6322577" y="3624722"/>
            <a:ext cx="1096134" cy="738664"/>
          </a:xfrm>
          <a:prstGeom prst="rect">
            <a:avLst/>
          </a:prstGeom>
          <a:noFill/>
        </p:spPr>
        <p:txBody>
          <a:bodyPr wrap="none" rtlCol="0">
            <a:spAutoFit/>
          </a:bodyPr>
          <a:lstStyle/>
          <a:p>
            <a:r>
              <a:rPr lang="en-US" sz="2100" dirty="0"/>
              <a:t>1</a:t>
            </a:r>
            <a:r>
              <a:rPr lang="en-US" sz="2100" baseline="30000" dirty="0"/>
              <a:t>st</a:t>
            </a:r>
            <a:r>
              <a:rPr lang="en-US" sz="2100" dirty="0"/>
              <a:t> Layer</a:t>
            </a:r>
          </a:p>
          <a:p>
            <a:r>
              <a:rPr lang="en-US" sz="2100" dirty="0"/>
              <a:t>“Edges”</a:t>
            </a:r>
          </a:p>
        </p:txBody>
      </p:sp>
      <p:sp>
        <p:nvSpPr>
          <p:cNvPr id="9" name="TextBox 8"/>
          <p:cNvSpPr txBox="1"/>
          <p:nvPr/>
        </p:nvSpPr>
        <p:spPr>
          <a:xfrm>
            <a:off x="6322578" y="1496019"/>
            <a:ext cx="1233351" cy="738664"/>
          </a:xfrm>
          <a:prstGeom prst="rect">
            <a:avLst/>
          </a:prstGeom>
          <a:noFill/>
        </p:spPr>
        <p:txBody>
          <a:bodyPr wrap="none" rtlCol="0">
            <a:spAutoFit/>
          </a:bodyPr>
          <a:lstStyle/>
          <a:p>
            <a:r>
              <a:rPr lang="en-US" sz="2100" dirty="0"/>
              <a:t>3</a:t>
            </a:r>
            <a:r>
              <a:rPr lang="en-US" sz="2100" baseline="30000" dirty="0"/>
              <a:t>rd</a:t>
            </a:r>
            <a:r>
              <a:rPr lang="en-US" sz="2100" dirty="0"/>
              <a:t> Layer</a:t>
            </a:r>
          </a:p>
          <a:p>
            <a:r>
              <a:rPr lang="en-US" sz="2100" dirty="0"/>
              <a:t>“Objects”</a:t>
            </a:r>
          </a:p>
        </p:txBody>
      </p:sp>
      <p:sp>
        <p:nvSpPr>
          <p:cNvPr id="10" name="Oval 9"/>
          <p:cNvSpPr/>
          <p:nvPr/>
        </p:nvSpPr>
        <p:spPr>
          <a:xfrm>
            <a:off x="2565797" y="3810054"/>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Oval 10"/>
          <p:cNvSpPr/>
          <p:nvPr/>
        </p:nvSpPr>
        <p:spPr>
          <a:xfrm>
            <a:off x="2794397" y="3810054"/>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Oval 11"/>
          <p:cNvSpPr/>
          <p:nvPr/>
        </p:nvSpPr>
        <p:spPr>
          <a:xfrm>
            <a:off x="3022997" y="3810054"/>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3" name="Oval 12"/>
          <p:cNvSpPr/>
          <p:nvPr/>
        </p:nvSpPr>
        <p:spPr>
          <a:xfrm>
            <a:off x="3251597" y="3810054"/>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4" name="Oval 13"/>
          <p:cNvSpPr/>
          <p:nvPr/>
        </p:nvSpPr>
        <p:spPr>
          <a:xfrm>
            <a:off x="2680097" y="4553004"/>
            <a:ext cx="114300" cy="114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5" name="Oval 14"/>
          <p:cNvSpPr/>
          <p:nvPr/>
        </p:nvSpPr>
        <p:spPr>
          <a:xfrm>
            <a:off x="2908697" y="4553004"/>
            <a:ext cx="114300" cy="114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6" name="Oval 15"/>
          <p:cNvSpPr/>
          <p:nvPr/>
        </p:nvSpPr>
        <p:spPr>
          <a:xfrm>
            <a:off x="3137297" y="4553004"/>
            <a:ext cx="114300" cy="114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17" name="Straight Connector 16"/>
          <p:cNvCxnSpPr>
            <a:stCxn id="10" idx="4"/>
            <a:endCxn id="14" idx="0"/>
          </p:cNvCxnSpPr>
          <p:nvPr/>
        </p:nvCxnSpPr>
        <p:spPr>
          <a:xfrm rot="16200000" flipH="1">
            <a:off x="23657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4"/>
            <a:endCxn id="15" idx="0"/>
          </p:cNvCxnSpPr>
          <p:nvPr/>
        </p:nvCxnSpPr>
        <p:spPr>
          <a:xfrm rot="16200000" flipH="1">
            <a:off x="2480072" y="4067229"/>
            <a:ext cx="62865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4"/>
            <a:endCxn id="16" idx="0"/>
          </p:cNvCxnSpPr>
          <p:nvPr/>
        </p:nvCxnSpPr>
        <p:spPr>
          <a:xfrm rot="16200000" flipH="1">
            <a:off x="2594372" y="3952929"/>
            <a:ext cx="628650"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4"/>
            <a:endCxn id="14" idx="0"/>
          </p:cNvCxnSpPr>
          <p:nvPr/>
        </p:nvCxnSpPr>
        <p:spPr>
          <a:xfrm rot="5400000">
            <a:off x="24800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4"/>
            <a:endCxn id="15" idx="0"/>
          </p:cNvCxnSpPr>
          <p:nvPr/>
        </p:nvCxnSpPr>
        <p:spPr>
          <a:xfrm rot="16200000" flipH="1">
            <a:off x="25943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4"/>
            <a:endCxn id="16" idx="0"/>
          </p:cNvCxnSpPr>
          <p:nvPr/>
        </p:nvCxnSpPr>
        <p:spPr>
          <a:xfrm rot="16200000" flipH="1">
            <a:off x="2708672" y="4067229"/>
            <a:ext cx="62865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4"/>
            <a:endCxn id="14" idx="0"/>
          </p:cNvCxnSpPr>
          <p:nvPr/>
        </p:nvCxnSpPr>
        <p:spPr>
          <a:xfrm rot="5400000">
            <a:off x="2594372" y="4067229"/>
            <a:ext cx="62865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4"/>
            <a:endCxn id="15" idx="0"/>
          </p:cNvCxnSpPr>
          <p:nvPr/>
        </p:nvCxnSpPr>
        <p:spPr>
          <a:xfrm rot="5400000">
            <a:off x="27086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4"/>
            <a:endCxn id="16" idx="0"/>
          </p:cNvCxnSpPr>
          <p:nvPr/>
        </p:nvCxnSpPr>
        <p:spPr>
          <a:xfrm rot="16200000" flipH="1">
            <a:off x="28229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4"/>
            <a:endCxn id="14" idx="0"/>
          </p:cNvCxnSpPr>
          <p:nvPr/>
        </p:nvCxnSpPr>
        <p:spPr>
          <a:xfrm rot="5400000">
            <a:off x="2708672" y="3952929"/>
            <a:ext cx="628650"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4"/>
            <a:endCxn id="15" idx="0"/>
          </p:cNvCxnSpPr>
          <p:nvPr/>
        </p:nvCxnSpPr>
        <p:spPr>
          <a:xfrm rot="5400000">
            <a:off x="2822972" y="4067229"/>
            <a:ext cx="62865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4"/>
            <a:endCxn id="16" idx="0"/>
          </p:cNvCxnSpPr>
          <p:nvPr/>
        </p:nvCxnSpPr>
        <p:spPr>
          <a:xfrm rot="5400000">
            <a:off x="2937272" y="4181529"/>
            <a:ext cx="6286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nvGraphicFramePr>
        <p:xfrm>
          <a:off x="2872145" y="4569530"/>
          <a:ext cx="223838" cy="366280"/>
        </p:xfrm>
        <a:graphic>
          <a:graphicData uri="http://schemas.openxmlformats.org/presentationml/2006/ole">
            <mc:AlternateContent xmlns:mc="http://schemas.openxmlformats.org/markup-compatibility/2006">
              <mc:Choice xmlns:v="urn:schemas-microsoft-com:vml" Requires="v">
                <p:oleObj spid="_x0000_s1556" name="Equation" r:id="rId4" imgW="139447" imgH="228738" progId="Equation.3">
                  <p:embed/>
                </p:oleObj>
              </mc:Choice>
              <mc:Fallback>
                <p:oleObj name="Equation" r:id="rId4" imgW="139447" imgH="228738" progId="Equation.3">
                  <p:embed/>
                  <p:pic>
                    <p:nvPicPr>
                      <p:cNvPr id="29"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145" y="4569530"/>
                        <a:ext cx="223838" cy="366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9"/>
          <p:cNvGraphicFramePr>
            <a:graphicFrameLocks noChangeAspect="1"/>
          </p:cNvGraphicFramePr>
          <p:nvPr/>
        </p:nvGraphicFramePr>
        <p:xfrm>
          <a:off x="3507582" y="3665935"/>
          <a:ext cx="321469" cy="421481"/>
        </p:xfrm>
        <a:graphic>
          <a:graphicData uri="http://schemas.openxmlformats.org/presentationml/2006/ole">
            <mc:AlternateContent xmlns:mc="http://schemas.openxmlformats.org/markup-compatibility/2006">
              <mc:Choice xmlns:v="urn:schemas-microsoft-com:vml" Requires="v">
                <p:oleObj spid="_x0000_s1557" name="Equation" r:id="rId6" imgW="164880" imgH="215640" progId="Equation.3">
                  <p:embed/>
                </p:oleObj>
              </mc:Choice>
              <mc:Fallback>
                <p:oleObj name="Equation" r:id="rId6" imgW="164880" imgH="215640" progId="Equation.3">
                  <p:embed/>
                  <p:pic>
                    <p:nvPicPr>
                      <p:cNvPr id="3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7582" y="3665935"/>
                        <a:ext cx="321469" cy="421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Oval 30"/>
          <p:cNvSpPr/>
          <p:nvPr/>
        </p:nvSpPr>
        <p:spPr>
          <a:xfrm>
            <a:off x="2563487" y="2272903"/>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2" name="Oval 31"/>
          <p:cNvSpPr/>
          <p:nvPr/>
        </p:nvSpPr>
        <p:spPr>
          <a:xfrm>
            <a:off x="2792087" y="2272903"/>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3" name="Oval 32"/>
          <p:cNvSpPr/>
          <p:nvPr/>
        </p:nvSpPr>
        <p:spPr>
          <a:xfrm>
            <a:off x="3020687" y="2272903"/>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4" name="Oval 33"/>
          <p:cNvSpPr/>
          <p:nvPr/>
        </p:nvSpPr>
        <p:spPr>
          <a:xfrm>
            <a:off x="3249287" y="2272903"/>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5" name="Oval 34"/>
          <p:cNvSpPr/>
          <p:nvPr/>
        </p:nvSpPr>
        <p:spPr>
          <a:xfrm>
            <a:off x="2677787" y="3028950"/>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6" name="Oval 35"/>
          <p:cNvSpPr/>
          <p:nvPr/>
        </p:nvSpPr>
        <p:spPr>
          <a:xfrm>
            <a:off x="2906387" y="3028950"/>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7" name="Oval 36"/>
          <p:cNvSpPr/>
          <p:nvPr/>
        </p:nvSpPr>
        <p:spPr>
          <a:xfrm>
            <a:off x="3134987" y="3028950"/>
            <a:ext cx="114300" cy="1143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cxnSp>
        <p:nvCxnSpPr>
          <p:cNvPr id="38" name="Straight Connector 37"/>
          <p:cNvCxnSpPr>
            <a:stCxn id="31" idx="4"/>
            <a:endCxn id="35" idx="0"/>
          </p:cNvCxnSpPr>
          <p:nvPr/>
        </p:nvCxnSpPr>
        <p:spPr>
          <a:xfrm rot="16200000" flipH="1">
            <a:off x="23569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1" idx="4"/>
            <a:endCxn id="36" idx="0"/>
          </p:cNvCxnSpPr>
          <p:nvPr/>
        </p:nvCxnSpPr>
        <p:spPr>
          <a:xfrm rot="16200000" flipH="1">
            <a:off x="2471215" y="2536626"/>
            <a:ext cx="641747"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4"/>
            <a:endCxn id="37" idx="0"/>
          </p:cNvCxnSpPr>
          <p:nvPr/>
        </p:nvCxnSpPr>
        <p:spPr>
          <a:xfrm rot="16200000" flipH="1">
            <a:off x="2585515" y="2422326"/>
            <a:ext cx="641747"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2" idx="4"/>
            <a:endCxn id="35" idx="0"/>
          </p:cNvCxnSpPr>
          <p:nvPr/>
        </p:nvCxnSpPr>
        <p:spPr>
          <a:xfrm rot="5400000">
            <a:off x="24712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6" idx="0"/>
          </p:cNvCxnSpPr>
          <p:nvPr/>
        </p:nvCxnSpPr>
        <p:spPr>
          <a:xfrm rot="16200000" flipH="1">
            <a:off x="25855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2" idx="4"/>
            <a:endCxn id="37" idx="0"/>
          </p:cNvCxnSpPr>
          <p:nvPr/>
        </p:nvCxnSpPr>
        <p:spPr>
          <a:xfrm rot="16200000" flipH="1">
            <a:off x="2699815" y="2536626"/>
            <a:ext cx="641747"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3" idx="4"/>
            <a:endCxn id="35" idx="0"/>
          </p:cNvCxnSpPr>
          <p:nvPr/>
        </p:nvCxnSpPr>
        <p:spPr>
          <a:xfrm rot="5400000">
            <a:off x="2585515" y="2536626"/>
            <a:ext cx="641747"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3" idx="4"/>
            <a:endCxn id="36" idx="0"/>
          </p:cNvCxnSpPr>
          <p:nvPr/>
        </p:nvCxnSpPr>
        <p:spPr>
          <a:xfrm rot="5400000">
            <a:off x="26998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4"/>
            <a:endCxn id="37" idx="0"/>
          </p:cNvCxnSpPr>
          <p:nvPr/>
        </p:nvCxnSpPr>
        <p:spPr>
          <a:xfrm rot="16200000" flipH="1">
            <a:off x="28141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4" idx="4"/>
            <a:endCxn id="35" idx="0"/>
          </p:cNvCxnSpPr>
          <p:nvPr/>
        </p:nvCxnSpPr>
        <p:spPr>
          <a:xfrm rot="5400000">
            <a:off x="2699815" y="2422326"/>
            <a:ext cx="641747"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4" idx="4"/>
            <a:endCxn id="36" idx="0"/>
          </p:cNvCxnSpPr>
          <p:nvPr/>
        </p:nvCxnSpPr>
        <p:spPr>
          <a:xfrm rot="5400000">
            <a:off x="2814115" y="2536626"/>
            <a:ext cx="641747"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4" idx="4"/>
            <a:endCxn id="37" idx="0"/>
          </p:cNvCxnSpPr>
          <p:nvPr/>
        </p:nvCxnSpPr>
        <p:spPr>
          <a:xfrm rot="5400000">
            <a:off x="2928415" y="2650926"/>
            <a:ext cx="641747"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7" idx="4"/>
            <a:endCxn id="13" idx="0"/>
          </p:cNvCxnSpPr>
          <p:nvPr/>
        </p:nvCxnSpPr>
        <p:spPr>
          <a:xfrm rot="16200000" flipH="1">
            <a:off x="2917040" y="3418348"/>
            <a:ext cx="666804" cy="11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7" idx="4"/>
            <a:endCxn id="12" idx="0"/>
          </p:cNvCxnSpPr>
          <p:nvPr/>
        </p:nvCxnSpPr>
        <p:spPr>
          <a:xfrm rot="5400000">
            <a:off x="2802740" y="3420657"/>
            <a:ext cx="666804" cy="11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7" idx="4"/>
            <a:endCxn id="11" idx="0"/>
          </p:cNvCxnSpPr>
          <p:nvPr/>
        </p:nvCxnSpPr>
        <p:spPr>
          <a:xfrm rot="5400000">
            <a:off x="2688440" y="3306357"/>
            <a:ext cx="666804" cy="340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4"/>
            <a:endCxn id="10" idx="0"/>
          </p:cNvCxnSpPr>
          <p:nvPr/>
        </p:nvCxnSpPr>
        <p:spPr>
          <a:xfrm rot="5400000">
            <a:off x="2574140" y="3192057"/>
            <a:ext cx="666804" cy="569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6" idx="4"/>
            <a:endCxn id="13" idx="0"/>
          </p:cNvCxnSpPr>
          <p:nvPr/>
        </p:nvCxnSpPr>
        <p:spPr>
          <a:xfrm rot="16200000" flipH="1">
            <a:off x="2802740" y="3304048"/>
            <a:ext cx="666804" cy="3452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6" idx="4"/>
            <a:endCxn id="12" idx="0"/>
          </p:cNvCxnSpPr>
          <p:nvPr/>
        </p:nvCxnSpPr>
        <p:spPr>
          <a:xfrm rot="16200000" flipH="1">
            <a:off x="2688440" y="3418348"/>
            <a:ext cx="666804" cy="11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6" idx="4"/>
            <a:endCxn id="11" idx="0"/>
          </p:cNvCxnSpPr>
          <p:nvPr/>
        </p:nvCxnSpPr>
        <p:spPr>
          <a:xfrm rot="5400000">
            <a:off x="2574140" y="3420657"/>
            <a:ext cx="666804" cy="11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6" idx="4"/>
            <a:endCxn id="10" idx="0"/>
          </p:cNvCxnSpPr>
          <p:nvPr/>
        </p:nvCxnSpPr>
        <p:spPr>
          <a:xfrm rot="5400000">
            <a:off x="2459840" y="3306357"/>
            <a:ext cx="666804" cy="340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5" idx="4"/>
            <a:endCxn id="13" idx="0"/>
          </p:cNvCxnSpPr>
          <p:nvPr/>
        </p:nvCxnSpPr>
        <p:spPr>
          <a:xfrm rot="16200000" flipH="1">
            <a:off x="2688440" y="3189748"/>
            <a:ext cx="666804" cy="573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5" idx="4"/>
            <a:endCxn id="12" idx="0"/>
          </p:cNvCxnSpPr>
          <p:nvPr/>
        </p:nvCxnSpPr>
        <p:spPr>
          <a:xfrm rot="16200000" flipH="1">
            <a:off x="2574140" y="3304048"/>
            <a:ext cx="666804" cy="3452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5" idx="4"/>
            <a:endCxn id="11" idx="0"/>
          </p:cNvCxnSpPr>
          <p:nvPr/>
        </p:nvCxnSpPr>
        <p:spPr>
          <a:xfrm rot="16200000" flipH="1">
            <a:off x="2459840" y="3418348"/>
            <a:ext cx="666804" cy="11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5" idx="4"/>
            <a:endCxn id="10" idx="0"/>
          </p:cNvCxnSpPr>
          <p:nvPr/>
        </p:nvCxnSpPr>
        <p:spPr>
          <a:xfrm rot="5400000">
            <a:off x="2345540" y="3420657"/>
            <a:ext cx="666804" cy="11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2" name="Object 10"/>
          <p:cNvGraphicFramePr>
            <a:graphicFrameLocks noChangeAspect="1"/>
          </p:cNvGraphicFramePr>
          <p:nvPr/>
        </p:nvGraphicFramePr>
        <p:xfrm>
          <a:off x="3490913" y="2893219"/>
          <a:ext cx="346472" cy="421481"/>
        </p:xfrm>
        <a:graphic>
          <a:graphicData uri="http://schemas.openxmlformats.org/presentationml/2006/ole">
            <mc:AlternateContent xmlns:mc="http://schemas.openxmlformats.org/markup-compatibility/2006">
              <mc:Choice xmlns:v="urn:schemas-microsoft-com:vml" Requires="v">
                <p:oleObj spid="_x0000_s1558" name="Equation" r:id="rId8" imgW="177480" imgH="215640" progId="Equation.3">
                  <p:embed/>
                </p:oleObj>
              </mc:Choice>
              <mc:Fallback>
                <p:oleObj name="Equation" r:id="rId8" imgW="177480" imgH="215640" progId="Equation.3">
                  <p:embed/>
                  <p:pic>
                    <p:nvPicPr>
                      <p:cNvPr id="6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0913" y="2893219"/>
                        <a:ext cx="346472" cy="421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11"/>
          <p:cNvGraphicFramePr>
            <a:graphicFrameLocks noChangeAspect="1"/>
          </p:cNvGraphicFramePr>
          <p:nvPr/>
        </p:nvGraphicFramePr>
        <p:xfrm>
          <a:off x="3486151" y="2125266"/>
          <a:ext cx="346472" cy="446485"/>
        </p:xfrm>
        <a:graphic>
          <a:graphicData uri="http://schemas.openxmlformats.org/presentationml/2006/ole">
            <mc:AlternateContent xmlns:mc="http://schemas.openxmlformats.org/markup-compatibility/2006">
              <mc:Choice xmlns:v="urn:schemas-microsoft-com:vml" Requires="v">
                <p:oleObj spid="_x0000_s1559" name="Equation" r:id="rId10" imgW="177480" imgH="228600" progId="Equation.3">
                  <p:embed/>
                </p:oleObj>
              </mc:Choice>
              <mc:Fallback>
                <p:oleObj name="Equation" r:id="rId10" imgW="177480" imgH="228600" progId="Equation.3">
                  <p:embed/>
                  <p:pic>
                    <p:nvPicPr>
                      <p:cNvPr id="6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86151" y="2125266"/>
                        <a:ext cx="346472" cy="4464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Object 12"/>
          <p:cNvGraphicFramePr>
            <a:graphicFrameLocks noChangeAspect="1"/>
          </p:cNvGraphicFramePr>
          <p:nvPr/>
        </p:nvGraphicFramePr>
        <p:xfrm>
          <a:off x="3086100" y="1607344"/>
          <a:ext cx="223838" cy="327422"/>
        </p:xfrm>
        <a:graphic>
          <a:graphicData uri="http://schemas.openxmlformats.org/presentationml/2006/ole">
            <mc:AlternateContent xmlns:mc="http://schemas.openxmlformats.org/markup-compatibility/2006">
              <mc:Choice xmlns:v="urn:schemas-microsoft-com:vml" Requires="v">
                <p:oleObj spid="_x0000_s1560" name="Equation" r:id="rId12" imgW="139680" imgH="203040" progId="Equation.3">
                  <p:embed/>
                </p:oleObj>
              </mc:Choice>
              <mc:Fallback>
                <p:oleObj name="Equation" r:id="rId12" imgW="139680" imgH="203040" progId="Equation.3">
                  <p:embed/>
                  <p:pic>
                    <p:nvPicPr>
                      <p:cNvPr id="64"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6100" y="1607344"/>
                        <a:ext cx="223838" cy="327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5" name="Straight Connector 64"/>
          <p:cNvCxnSpPr>
            <a:endCxn id="31" idx="0"/>
          </p:cNvCxnSpPr>
          <p:nvPr/>
        </p:nvCxnSpPr>
        <p:spPr>
          <a:xfrm rot="5400000">
            <a:off x="2563143" y="1873198"/>
            <a:ext cx="457200" cy="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32" idx="0"/>
          </p:cNvCxnSpPr>
          <p:nvPr/>
        </p:nvCxnSpPr>
        <p:spPr>
          <a:xfrm rot="5400000">
            <a:off x="2677443" y="1987498"/>
            <a:ext cx="457200" cy="113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33" idx="0"/>
          </p:cNvCxnSpPr>
          <p:nvPr/>
        </p:nvCxnSpPr>
        <p:spPr>
          <a:xfrm rot="16200000" flipH="1">
            <a:off x="2791742" y="1986808"/>
            <a:ext cx="457200" cy="114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4" idx="0"/>
          </p:cNvCxnSpPr>
          <p:nvPr/>
        </p:nvCxnSpPr>
        <p:spPr>
          <a:xfrm rot="16200000" flipH="1">
            <a:off x="2906042" y="1872508"/>
            <a:ext cx="457200" cy="343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9" name="Object 13"/>
          <p:cNvGraphicFramePr>
            <a:graphicFrameLocks noChangeAspect="1"/>
          </p:cNvGraphicFramePr>
          <p:nvPr/>
        </p:nvGraphicFramePr>
        <p:xfrm>
          <a:off x="2301479" y="4094488"/>
          <a:ext cx="305990" cy="345281"/>
        </p:xfrm>
        <a:graphic>
          <a:graphicData uri="http://schemas.openxmlformats.org/presentationml/2006/ole">
            <mc:AlternateContent xmlns:mc="http://schemas.openxmlformats.org/markup-compatibility/2006">
              <mc:Choice xmlns:v="urn:schemas-microsoft-com:vml" Requires="v">
                <p:oleObj spid="_x0000_s1561" name="Equation" r:id="rId14" imgW="190440" imgH="215640" progId="Equation.3">
                  <p:embed/>
                </p:oleObj>
              </mc:Choice>
              <mc:Fallback>
                <p:oleObj name="Equation" r:id="rId14" imgW="190440" imgH="215640" progId="Equation.3">
                  <p:embed/>
                  <p:pic>
                    <p:nvPicPr>
                      <p:cNvPr id="69"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1479" y="4094488"/>
                        <a:ext cx="305990" cy="345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 name="Object 14"/>
          <p:cNvGraphicFramePr>
            <a:graphicFrameLocks noChangeAspect="1"/>
          </p:cNvGraphicFramePr>
          <p:nvPr/>
        </p:nvGraphicFramePr>
        <p:xfrm>
          <a:off x="2301479" y="3255169"/>
          <a:ext cx="326231" cy="345281"/>
        </p:xfrm>
        <a:graphic>
          <a:graphicData uri="http://schemas.openxmlformats.org/presentationml/2006/ole">
            <mc:AlternateContent xmlns:mc="http://schemas.openxmlformats.org/markup-compatibility/2006">
              <mc:Choice xmlns:v="urn:schemas-microsoft-com:vml" Requires="v">
                <p:oleObj spid="_x0000_s1562" name="Equation" r:id="rId16" imgW="203040" imgH="215640" progId="Equation.3">
                  <p:embed/>
                </p:oleObj>
              </mc:Choice>
              <mc:Fallback>
                <p:oleObj name="Equation" r:id="rId16" imgW="203040" imgH="215640" progId="Equation.3">
                  <p:embed/>
                  <p:pic>
                    <p:nvPicPr>
                      <p:cNvPr id="7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1479" y="3255169"/>
                        <a:ext cx="326231" cy="345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5"/>
          <p:cNvGraphicFramePr>
            <a:graphicFrameLocks noChangeAspect="1"/>
          </p:cNvGraphicFramePr>
          <p:nvPr/>
        </p:nvGraphicFramePr>
        <p:xfrm>
          <a:off x="2301479" y="2562226"/>
          <a:ext cx="326231" cy="365522"/>
        </p:xfrm>
        <a:graphic>
          <a:graphicData uri="http://schemas.openxmlformats.org/presentationml/2006/ole">
            <mc:AlternateContent xmlns:mc="http://schemas.openxmlformats.org/markup-compatibility/2006">
              <mc:Choice xmlns:v="urn:schemas-microsoft-com:vml" Requires="v">
                <p:oleObj spid="_x0000_s1563" name="Equation" r:id="rId18" imgW="203040" imgH="228600" progId="Equation.3">
                  <p:embed/>
                </p:oleObj>
              </mc:Choice>
              <mc:Fallback>
                <p:oleObj name="Equation" r:id="rId18" imgW="203040" imgH="228600" progId="Equation.3">
                  <p:embed/>
                  <p:pic>
                    <p:nvPicPr>
                      <p:cNvPr id="71"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01479" y="2562226"/>
                        <a:ext cx="326231" cy="3655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2" name="Group 82"/>
          <p:cNvGrpSpPr/>
          <p:nvPr/>
        </p:nvGrpSpPr>
        <p:grpSpPr>
          <a:xfrm>
            <a:off x="2881994" y="1721093"/>
            <a:ext cx="164638" cy="143223"/>
            <a:chOff x="2274983" y="4539867"/>
            <a:chExt cx="315817" cy="239617"/>
          </a:xfrm>
        </p:grpSpPr>
        <p:sp>
          <p:nvSpPr>
            <p:cNvPr id="73" name="Oval 72"/>
            <p:cNvSpPr/>
            <p:nvPr/>
          </p:nvSpPr>
          <p:spPr>
            <a:xfrm>
              <a:off x="2362200" y="4572000"/>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74" name="Rounded Rectangle 73"/>
            <p:cNvSpPr/>
            <p:nvPr/>
          </p:nvSpPr>
          <p:spPr>
            <a:xfrm>
              <a:off x="2274983" y="4539867"/>
              <a:ext cx="315817" cy="2396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aphicFrame>
        <p:nvGraphicFramePr>
          <p:cNvPr id="75" name="Object 21"/>
          <p:cNvGraphicFramePr>
            <a:graphicFrameLocks noChangeAspect="1"/>
          </p:cNvGraphicFramePr>
          <p:nvPr/>
        </p:nvGraphicFramePr>
        <p:xfrm>
          <a:off x="2301479" y="1825228"/>
          <a:ext cx="326231" cy="345281"/>
        </p:xfrm>
        <a:graphic>
          <a:graphicData uri="http://schemas.openxmlformats.org/presentationml/2006/ole">
            <mc:AlternateContent xmlns:mc="http://schemas.openxmlformats.org/markup-compatibility/2006">
              <mc:Choice xmlns:v="urn:schemas-microsoft-com:vml" Requires="v">
                <p:oleObj spid="_x0000_s1564" name="Equation" r:id="rId20" imgW="203040" imgH="215640" progId="Equation.3">
                  <p:embed/>
                </p:oleObj>
              </mc:Choice>
              <mc:Fallback>
                <p:oleObj name="Equation" r:id="rId20" imgW="203040" imgH="215640" progId="Equation.3">
                  <p:embed/>
                  <p:pic>
                    <p:nvPicPr>
                      <p:cNvPr id="75"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01479" y="1825228"/>
                        <a:ext cx="326231" cy="345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 name="Object 22"/>
          <p:cNvGraphicFramePr>
            <a:graphicFrameLocks noChangeAspect="1"/>
          </p:cNvGraphicFramePr>
          <p:nvPr/>
        </p:nvGraphicFramePr>
        <p:xfrm>
          <a:off x="3486150" y="4500562"/>
          <a:ext cx="246459" cy="272654"/>
        </p:xfrm>
        <a:graphic>
          <a:graphicData uri="http://schemas.openxmlformats.org/presentationml/2006/ole">
            <mc:AlternateContent xmlns:mc="http://schemas.openxmlformats.org/markup-compatibility/2006">
              <mc:Choice xmlns:v="urn:schemas-microsoft-com:vml" Requires="v">
                <p:oleObj spid="_x0000_s1565" name="Equation" r:id="rId22" imgW="126720" imgH="139680" progId="Equation.3">
                  <p:embed/>
                </p:oleObj>
              </mc:Choice>
              <mc:Fallback>
                <p:oleObj name="Equation" r:id="rId22" imgW="126720" imgH="139680" progId="Equation.3">
                  <p:embed/>
                  <p:pic>
                    <p:nvPicPr>
                      <p:cNvPr id="76"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86150" y="4500562"/>
                        <a:ext cx="246459" cy="272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 name="Rectangle 76"/>
          <p:cNvSpPr/>
          <p:nvPr/>
        </p:nvSpPr>
        <p:spPr>
          <a:xfrm>
            <a:off x="7490564" y="4632904"/>
            <a:ext cx="1072794" cy="300082"/>
          </a:xfrm>
          <a:prstGeom prst="rect">
            <a:avLst/>
          </a:prstGeom>
        </p:spPr>
        <p:txBody>
          <a:bodyPr wrap="none">
            <a:spAutoFit/>
          </a:bodyPr>
          <a:lstStyle/>
          <a:p>
            <a:r>
              <a:rPr lang="en-US" sz="1350" dirty="0"/>
              <a:t>[Andrew Ng]</a:t>
            </a:r>
          </a:p>
        </p:txBody>
      </p:sp>
      <p:sp>
        <p:nvSpPr>
          <p:cNvPr id="78" name="Slide Number Placeholder 3"/>
          <p:cNvSpPr>
            <a:spLocks noGrp="1"/>
          </p:cNvSpPr>
          <p:nvPr>
            <p:ph type="sldNum" sz="quarter" idx="12"/>
          </p:nvPr>
        </p:nvSpPr>
        <p:spPr>
          <a:xfrm>
            <a:off x="6741618" y="4767263"/>
            <a:ext cx="2133600" cy="273844"/>
          </a:xfrm>
        </p:spPr>
        <p:txBody>
          <a:bodyPr/>
          <a:lstStyle/>
          <a:p>
            <a:r>
              <a:rPr lang="en-US" dirty="0" smtClean="0"/>
              <a:t>20</a:t>
            </a:r>
            <a:endParaRPr lang="en-US" dirty="0"/>
          </a:p>
        </p:txBody>
      </p:sp>
    </p:spTree>
    <p:extLst>
      <p:ext uri="{BB962C8B-B14F-4D97-AF65-F5344CB8AC3E}">
        <p14:creationId xmlns:p14="http://schemas.microsoft.com/office/powerpoint/2010/main" val="2041675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Neural </a:t>
            </a:r>
            <a:r>
              <a:rPr lang="en-US" dirty="0"/>
              <a:t>N</a:t>
            </a:r>
            <a:r>
              <a:rPr lang="en-US" dirty="0" smtClean="0"/>
              <a:t>etwork</a:t>
            </a:r>
            <a:endParaRPr lang="en-US" dirty="0"/>
          </a:p>
        </p:txBody>
      </p:sp>
      <p:pic>
        <p:nvPicPr>
          <p:cNvPr id="5" name="Content Placeholder 4"/>
          <p:cNvPicPr>
            <a:picLocks noGrp="1" noChangeAspect="1"/>
          </p:cNvPicPr>
          <p:nvPr>
            <p:ph sz="quarter" idx="1"/>
          </p:nvPr>
        </p:nvPicPr>
        <p:blipFill rotWithShape="1">
          <a:blip r:embed="rId3"/>
          <a:srcRect l="25874" t="55716" r="52641" b="13731"/>
          <a:stretch/>
        </p:blipFill>
        <p:spPr>
          <a:xfrm>
            <a:off x="1200150" y="926783"/>
            <a:ext cx="4800600" cy="3840480"/>
          </a:xfrm>
          <a:prstGeom prst="rect">
            <a:avLst/>
          </a:prstGeom>
        </p:spPr>
      </p:pic>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22</a:t>
            </a:fld>
            <a:endParaRPr lang="en-US" dirty="0"/>
          </a:p>
        </p:txBody>
      </p:sp>
      <p:sp>
        <p:nvSpPr>
          <p:cNvPr id="6" name="Rectangle 5"/>
          <p:cNvSpPr/>
          <p:nvPr/>
        </p:nvSpPr>
        <p:spPr>
          <a:xfrm>
            <a:off x="2505537" y="4838660"/>
            <a:ext cx="1963936" cy="300082"/>
          </a:xfrm>
          <a:prstGeom prst="rect">
            <a:avLst/>
          </a:prstGeom>
        </p:spPr>
        <p:txBody>
          <a:bodyPr wrap="none">
            <a:spAutoFit/>
          </a:bodyPr>
          <a:lstStyle/>
          <a:p>
            <a:r>
              <a:rPr lang="en-US" sz="1350" dirty="0"/>
              <a:t>[</a:t>
            </a:r>
            <a:r>
              <a:rPr lang="en-US" sz="1350" dirty="0" err="1"/>
              <a:t>LeCun</a:t>
            </a:r>
            <a:r>
              <a:rPr lang="en-US" sz="1350" dirty="0"/>
              <a:t>, </a:t>
            </a:r>
            <a:r>
              <a:rPr lang="en-US" sz="1350" dirty="0" err="1"/>
              <a:t>Bengio</a:t>
            </a:r>
            <a:r>
              <a:rPr lang="en-US" sz="1350" dirty="0"/>
              <a:t> &amp; Hinton]</a:t>
            </a:r>
          </a:p>
        </p:txBody>
      </p:sp>
      <p:cxnSp>
        <p:nvCxnSpPr>
          <p:cNvPr id="7" name="Straight Arrow Connector 6"/>
          <p:cNvCxnSpPr>
            <a:endCxn id="8" idx="1"/>
          </p:cNvCxnSpPr>
          <p:nvPr/>
        </p:nvCxnSpPr>
        <p:spPr>
          <a:xfrm>
            <a:off x="6000750" y="3960393"/>
            <a:ext cx="617525" cy="38590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6618275" y="4023132"/>
            <a:ext cx="2205989" cy="646331"/>
          </a:xfrm>
          <a:prstGeom prst="rect">
            <a:avLst/>
          </a:prstGeom>
          <a:noFill/>
        </p:spPr>
        <p:txBody>
          <a:bodyPr wrap="none" rtlCol="0">
            <a:spAutoFit/>
          </a:bodyPr>
          <a:lstStyle/>
          <a:p>
            <a:r>
              <a:rPr lang="en-US" dirty="0" smtClean="0">
                <a:solidFill>
                  <a:srgbClr val="C00000"/>
                </a:solidFill>
              </a:rPr>
              <a:t>Affine transformation</a:t>
            </a:r>
          </a:p>
          <a:p>
            <a:r>
              <a:rPr lang="en-US" dirty="0" smtClean="0">
                <a:solidFill>
                  <a:srgbClr val="C00000"/>
                </a:solidFill>
              </a:rPr>
              <a:t>e.g. weighted sum</a:t>
            </a:r>
            <a:endParaRPr lang="en-US" dirty="0">
              <a:solidFill>
                <a:srgbClr val="C00000"/>
              </a:solidFill>
            </a:endParaRPr>
          </a:p>
        </p:txBody>
      </p:sp>
      <p:cxnSp>
        <p:nvCxnSpPr>
          <p:cNvPr id="11" name="Straight Arrow Connector 10"/>
          <p:cNvCxnSpPr/>
          <p:nvPr/>
        </p:nvCxnSpPr>
        <p:spPr>
          <a:xfrm flipV="1">
            <a:off x="5728996" y="3400929"/>
            <a:ext cx="739989" cy="2295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a:off x="6396237" y="3184894"/>
            <a:ext cx="2703882" cy="646331"/>
          </a:xfrm>
          <a:prstGeom prst="rect">
            <a:avLst/>
          </a:prstGeom>
          <a:noFill/>
        </p:spPr>
        <p:txBody>
          <a:bodyPr wrap="none" rtlCol="0">
            <a:spAutoFit/>
          </a:bodyPr>
          <a:lstStyle/>
          <a:p>
            <a:r>
              <a:rPr lang="en-US" dirty="0" smtClean="0">
                <a:solidFill>
                  <a:srgbClr val="C00000"/>
                </a:solidFill>
              </a:rPr>
              <a:t>non-linear activation </a:t>
            </a:r>
            <a:r>
              <a:rPr lang="en-US" dirty="0" err="1" smtClean="0">
                <a:solidFill>
                  <a:srgbClr val="C00000"/>
                </a:solidFill>
              </a:rPr>
              <a:t>func</a:t>
            </a:r>
            <a:r>
              <a:rPr lang="en-US" dirty="0" smtClean="0">
                <a:solidFill>
                  <a:srgbClr val="C00000"/>
                </a:solidFill>
              </a:rPr>
              <a:t>. </a:t>
            </a:r>
          </a:p>
          <a:p>
            <a:r>
              <a:rPr lang="en-US" dirty="0" err="1" smtClean="0">
                <a:solidFill>
                  <a:srgbClr val="C00000"/>
                </a:solidFill>
              </a:rPr>
              <a:t>eg</a:t>
            </a:r>
            <a:r>
              <a:rPr lang="en-US" dirty="0" smtClean="0">
                <a:solidFill>
                  <a:srgbClr val="C00000"/>
                </a:solidFill>
              </a:rPr>
              <a:t>, </a:t>
            </a:r>
            <a:r>
              <a:rPr lang="en-US" dirty="0" err="1" smtClean="0">
                <a:solidFill>
                  <a:srgbClr val="C00000"/>
                </a:solidFill>
              </a:rPr>
              <a:t>ReLU</a:t>
            </a:r>
            <a:r>
              <a:rPr lang="en-US" dirty="0" smtClean="0">
                <a:solidFill>
                  <a:srgbClr val="C00000"/>
                </a:solidFill>
              </a:rPr>
              <a:t>, Sigmoid,… </a:t>
            </a:r>
            <a:endParaRPr lang="en-US" dirty="0">
              <a:solidFill>
                <a:srgbClr val="C00000"/>
              </a:solidFill>
            </a:endParaRPr>
          </a:p>
        </p:txBody>
      </p:sp>
      <p:sp>
        <p:nvSpPr>
          <p:cNvPr id="18" name="TextBox 17"/>
          <p:cNvSpPr txBox="1"/>
          <p:nvPr/>
        </p:nvSpPr>
        <p:spPr>
          <a:xfrm>
            <a:off x="6000750" y="1340853"/>
            <a:ext cx="3305175" cy="923330"/>
          </a:xfrm>
          <a:prstGeom prst="rect">
            <a:avLst/>
          </a:prstGeom>
          <a:noFill/>
        </p:spPr>
        <p:txBody>
          <a:bodyPr wrap="square" rtlCol="0">
            <a:spAutoFit/>
          </a:bodyPr>
          <a:lstStyle/>
          <a:p>
            <a:r>
              <a:rPr lang="en-US" dirty="0" smtClean="0">
                <a:solidFill>
                  <a:srgbClr val="C00000"/>
                </a:solidFill>
              </a:rPr>
              <a:t>Loss function E defined for the whole NN or each layer in the stacked NN</a:t>
            </a:r>
          </a:p>
        </p:txBody>
      </p:sp>
      <p:sp>
        <p:nvSpPr>
          <p:cNvPr id="19" name="Slide Number Placeholder 3"/>
          <p:cNvSpPr>
            <a:spLocks noGrp="1"/>
          </p:cNvSpPr>
          <p:nvPr>
            <p:ph type="sldNum" sz="quarter" idx="12"/>
          </p:nvPr>
        </p:nvSpPr>
        <p:spPr>
          <a:xfrm>
            <a:off x="6741618" y="4767263"/>
            <a:ext cx="2133600" cy="273844"/>
          </a:xfrm>
        </p:spPr>
        <p:txBody>
          <a:bodyPr/>
          <a:lstStyle/>
          <a:p>
            <a:r>
              <a:rPr lang="en-US" dirty="0" smtClean="0"/>
              <a:t>21</a:t>
            </a:r>
            <a:endParaRPr lang="en-US" dirty="0"/>
          </a:p>
        </p:txBody>
      </p:sp>
    </p:spTree>
    <p:extLst>
      <p:ext uri="{BB962C8B-B14F-4D97-AF65-F5344CB8AC3E}">
        <p14:creationId xmlns:p14="http://schemas.microsoft.com/office/powerpoint/2010/main" val="1312125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Propagation</a:t>
            </a:r>
            <a:endParaRPr lang="en-US" dirty="0"/>
          </a:p>
        </p:txBody>
      </p:sp>
      <p:pic>
        <p:nvPicPr>
          <p:cNvPr id="5" name="Content Placeholder 4"/>
          <p:cNvPicPr>
            <a:picLocks noGrp="1" noChangeAspect="1"/>
          </p:cNvPicPr>
          <p:nvPr>
            <p:ph sz="quarter" idx="1"/>
          </p:nvPr>
        </p:nvPicPr>
        <p:blipFill rotWithShape="1">
          <a:blip r:embed="rId3"/>
          <a:srcRect l="51347" t="59581" r="28393" b="14071"/>
          <a:stretch/>
        </p:blipFill>
        <p:spPr>
          <a:xfrm>
            <a:off x="1314450" y="1217150"/>
            <a:ext cx="4114800" cy="3429000"/>
          </a:xfrm>
          <a:prstGeom prst="rect">
            <a:avLst/>
          </a:prstGeom>
        </p:spPr>
      </p:pic>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23</a:t>
            </a:fld>
            <a:endParaRPr lang="en-US" dirty="0"/>
          </a:p>
        </p:txBody>
      </p:sp>
      <p:pic>
        <p:nvPicPr>
          <p:cNvPr id="3" name="Picture 2"/>
          <p:cNvPicPr>
            <a:picLocks noChangeAspect="1"/>
          </p:cNvPicPr>
          <p:nvPr/>
        </p:nvPicPr>
        <p:blipFill>
          <a:blip r:embed="rId4"/>
          <a:stretch>
            <a:fillRect/>
          </a:stretch>
        </p:blipFill>
        <p:spPr>
          <a:xfrm>
            <a:off x="6000750" y="1371515"/>
            <a:ext cx="2039309" cy="1943269"/>
          </a:xfrm>
          <a:prstGeom prst="rect">
            <a:avLst/>
          </a:prstGeom>
        </p:spPr>
      </p:pic>
      <p:cxnSp>
        <p:nvCxnSpPr>
          <p:cNvPr id="7" name="Straight Arrow Connector 6"/>
          <p:cNvCxnSpPr/>
          <p:nvPr/>
        </p:nvCxnSpPr>
        <p:spPr>
          <a:xfrm flipH="1">
            <a:off x="2514600" y="1885950"/>
            <a:ext cx="1371600" cy="45720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1595437" y="2971800"/>
            <a:ext cx="3490913" cy="514350"/>
          </a:xfrm>
          <a:prstGeom prst="bentConnector3">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92531" y="4690675"/>
            <a:ext cx="1963936" cy="300082"/>
          </a:xfrm>
          <a:prstGeom prst="rect">
            <a:avLst/>
          </a:prstGeom>
        </p:spPr>
        <p:txBody>
          <a:bodyPr wrap="none">
            <a:spAutoFit/>
          </a:bodyPr>
          <a:lstStyle/>
          <a:p>
            <a:r>
              <a:rPr lang="en-US" sz="1350" dirty="0"/>
              <a:t>[</a:t>
            </a:r>
            <a:r>
              <a:rPr lang="en-US" sz="1350" dirty="0" err="1"/>
              <a:t>LeCun</a:t>
            </a:r>
            <a:r>
              <a:rPr lang="en-US" sz="1350" dirty="0"/>
              <a:t>, </a:t>
            </a:r>
            <a:r>
              <a:rPr lang="en-US" sz="1350" dirty="0" err="1"/>
              <a:t>Bengio</a:t>
            </a:r>
            <a:r>
              <a:rPr lang="en-US" sz="1350" dirty="0"/>
              <a:t> &amp; Hinton]</a:t>
            </a:r>
          </a:p>
        </p:txBody>
      </p:sp>
      <p:sp>
        <p:nvSpPr>
          <p:cNvPr id="9" name="Slide Number Placeholder 3"/>
          <p:cNvSpPr>
            <a:spLocks noGrp="1"/>
          </p:cNvSpPr>
          <p:nvPr>
            <p:ph type="sldNum" sz="quarter" idx="12"/>
          </p:nvPr>
        </p:nvSpPr>
        <p:spPr>
          <a:xfrm>
            <a:off x="6741618" y="4767263"/>
            <a:ext cx="2133600" cy="273844"/>
          </a:xfrm>
        </p:spPr>
        <p:txBody>
          <a:bodyPr/>
          <a:lstStyle/>
          <a:p>
            <a:r>
              <a:rPr lang="en-US" dirty="0" smtClean="0"/>
              <a:t>22</a:t>
            </a:r>
            <a:endParaRPr lang="en-US" dirty="0"/>
          </a:p>
        </p:txBody>
      </p:sp>
    </p:spTree>
    <p:extLst>
      <p:ext uri="{BB962C8B-B14F-4D97-AF65-F5344CB8AC3E}">
        <p14:creationId xmlns:p14="http://schemas.microsoft.com/office/powerpoint/2010/main" val="3108831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6B838D-CEA3-4BBD-80CA-C21BFC8B97C1}"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1427150" y="1047649"/>
            <a:ext cx="5120639" cy="3793067"/>
          </a:xfrm>
          <a:prstGeom prst="rect">
            <a:avLst/>
          </a:prstGeom>
        </p:spPr>
      </p:pic>
      <p:sp>
        <p:nvSpPr>
          <p:cNvPr id="5" name="Rectangle 4"/>
          <p:cNvSpPr/>
          <p:nvPr/>
        </p:nvSpPr>
        <p:spPr>
          <a:xfrm>
            <a:off x="6924480" y="4690675"/>
            <a:ext cx="1484958" cy="300082"/>
          </a:xfrm>
          <a:prstGeom prst="rect">
            <a:avLst/>
          </a:prstGeom>
        </p:spPr>
        <p:txBody>
          <a:bodyPr wrap="none">
            <a:spAutoFit/>
          </a:bodyPr>
          <a:lstStyle/>
          <a:p>
            <a:r>
              <a:rPr lang="en-US" sz="1350" dirty="0"/>
              <a:t>[</a:t>
            </a:r>
            <a:r>
              <a:rPr lang="en-US" sz="1350" dirty="0" err="1"/>
              <a:t>LeCun</a:t>
            </a:r>
            <a:r>
              <a:rPr lang="en-US" sz="1350" dirty="0"/>
              <a:t> &amp; </a:t>
            </a:r>
            <a:r>
              <a:rPr lang="en-US" sz="1350" dirty="0" err="1"/>
              <a:t>Ranzato</a:t>
            </a:r>
            <a:r>
              <a:rPr lang="en-US" sz="1350" dirty="0"/>
              <a:t>]</a:t>
            </a:r>
          </a:p>
        </p:txBody>
      </p:sp>
      <p:sp>
        <p:nvSpPr>
          <p:cNvPr id="2" name="Rectangle 1"/>
          <p:cNvSpPr/>
          <p:nvPr/>
        </p:nvSpPr>
        <p:spPr>
          <a:xfrm>
            <a:off x="1054359" y="186612"/>
            <a:ext cx="7072604" cy="646331"/>
          </a:xfrm>
          <a:prstGeom prst="rect">
            <a:avLst/>
          </a:prstGeom>
        </p:spPr>
        <p:txBody>
          <a:bodyPr wrap="square">
            <a:spAutoFit/>
          </a:bodyPr>
          <a:lstStyle/>
          <a:p>
            <a:pPr algn="ctr"/>
            <a:r>
              <a:rPr lang="en-US" sz="3600" dirty="0" smtClean="0"/>
              <a:t>Deep Learning</a:t>
            </a:r>
            <a:endParaRPr lang="en-US" sz="3600" dirty="0"/>
          </a:p>
        </p:txBody>
      </p:sp>
    </p:spTree>
    <p:extLst>
      <p:ext uri="{BB962C8B-B14F-4D97-AF65-F5344CB8AC3E}">
        <p14:creationId xmlns:p14="http://schemas.microsoft.com/office/powerpoint/2010/main" val="634866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674" y="155255"/>
            <a:ext cx="8441536" cy="659987"/>
          </a:xfrm>
        </p:spPr>
        <p:txBody>
          <a:bodyPr/>
          <a:lstStyle/>
          <a:p>
            <a:r>
              <a:rPr lang="en-US" sz="3200" dirty="0" smtClean="0"/>
              <a:t>Spectral Graph Analysis for Cyber Fraud </a:t>
            </a:r>
            <a:r>
              <a:rPr lang="en-US" sz="3200" dirty="0" smtClean="0"/>
              <a:t>Detection </a:t>
            </a:r>
            <a:endParaRPr lang="en-US" sz="3200" dirty="0"/>
          </a:p>
        </p:txBody>
      </p:sp>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25</a:t>
            </a:fld>
            <a:endParaRPr lang="en-US" dirty="0"/>
          </a:p>
        </p:txBody>
      </p:sp>
      <p:pic>
        <p:nvPicPr>
          <p:cNvPr id="6379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376" t="29519" r="24435" b="35542"/>
          <a:stretch/>
        </p:blipFill>
        <p:spPr bwMode="auto">
          <a:xfrm>
            <a:off x="1565910" y="2707460"/>
            <a:ext cx="5827667" cy="2059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514" y="1288728"/>
            <a:ext cx="3354114" cy="1111347"/>
          </a:xfrm>
          <a:prstGeom prst="rect">
            <a:avLst/>
          </a:prstGeom>
        </p:spPr>
      </p:pic>
      <p:sp>
        <p:nvSpPr>
          <p:cNvPr id="6" name="Rectangle 5"/>
          <p:cNvSpPr/>
          <p:nvPr/>
        </p:nvSpPr>
        <p:spPr>
          <a:xfrm>
            <a:off x="5974865" y="1486612"/>
            <a:ext cx="1885950" cy="507831"/>
          </a:xfrm>
          <a:prstGeom prst="rect">
            <a:avLst/>
          </a:prstGeom>
        </p:spPr>
        <p:txBody>
          <a:bodyPr wrap="square">
            <a:spAutoFit/>
          </a:bodyPr>
          <a:lstStyle/>
          <a:p>
            <a:pPr marL="214313" indent="-214313">
              <a:buFont typeface="Arial" panose="020B0604020202020204" pitchFamily="34" charset="0"/>
              <a:buChar char="•"/>
            </a:pPr>
            <a:r>
              <a:rPr lang="en-US" sz="1350" dirty="0"/>
              <a:t>Bot-committed</a:t>
            </a:r>
          </a:p>
          <a:p>
            <a:pPr marL="214313" indent="-214313">
              <a:buFont typeface="Arial" panose="020B0604020202020204" pitchFamily="34" charset="0"/>
              <a:buChar char="•"/>
            </a:pPr>
            <a:r>
              <a:rPr lang="en-US" sz="1350" dirty="0"/>
              <a:t>Money-motivated</a:t>
            </a:r>
          </a:p>
        </p:txBody>
      </p:sp>
      <p:sp>
        <p:nvSpPr>
          <p:cNvPr id="7" name="Rectangle 6"/>
          <p:cNvSpPr/>
          <p:nvPr/>
        </p:nvSpPr>
        <p:spPr>
          <a:xfrm>
            <a:off x="1565910" y="1486612"/>
            <a:ext cx="1160736" cy="715581"/>
          </a:xfrm>
          <a:prstGeom prst="rect">
            <a:avLst/>
          </a:prstGeom>
        </p:spPr>
        <p:txBody>
          <a:bodyPr wrap="square">
            <a:spAutoFit/>
          </a:bodyPr>
          <a:lstStyle/>
          <a:p>
            <a:r>
              <a:rPr lang="en-US" sz="1350" dirty="0"/>
              <a:t>Reviews</a:t>
            </a:r>
          </a:p>
          <a:p>
            <a:r>
              <a:rPr lang="en-US" sz="1350" dirty="0"/>
              <a:t>Ratings</a:t>
            </a:r>
          </a:p>
          <a:p>
            <a:r>
              <a:rPr lang="en-US" sz="1350" dirty="0"/>
              <a:t>Ranks</a:t>
            </a:r>
          </a:p>
        </p:txBody>
      </p:sp>
    </p:spTree>
    <p:extLst>
      <p:ext uri="{BB962C8B-B14F-4D97-AF65-F5344CB8AC3E}">
        <p14:creationId xmlns:p14="http://schemas.microsoft.com/office/powerpoint/2010/main" val="2837337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Learning</a:t>
            </a:r>
            <a:endParaRPr lang="en-US" dirty="0"/>
          </a:p>
        </p:txBody>
      </p:sp>
      <p:pic>
        <p:nvPicPr>
          <p:cNvPr id="6" name="Content Placeholder 5"/>
          <p:cNvPicPr>
            <a:picLocks noGrp="1" noChangeAspect="1"/>
          </p:cNvPicPr>
          <p:nvPr>
            <p:ph sz="half" idx="1"/>
          </p:nvPr>
        </p:nvPicPr>
        <p:blipFill>
          <a:blip r:embed="rId2"/>
          <a:stretch>
            <a:fillRect/>
          </a:stretch>
        </p:blipFill>
        <p:spPr>
          <a:xfrm>
            <a:off x="1238401" y="1200150"/>
            <a:ext cx="3555697" cy="3394075"/>
          </a:xfrm>
          <a:prstGeom prst="rect">
            <a:avLst/>
          </a:prstGeom>
        </p:spPr>
      </p:pic>
      <p:pic>
        <p:nvPicPr>
          <p:cNvPr id="7" name="Content Placeholder 6"/>
          <p:cNvPicPr>
            <a:picLocks noGrp="1" noChangeAspect="1"/>
          </p:cNvPicPr>
          <p:nvPr>
            <p:ph sz="half" idx="2"/>
          </p:nvPr>
        </p:nvPicPr>
        <p:blipFill>
          <a:blip r:embed="rId3"/>
          <a:stretch>
            <a:fillRect/>
          </a:stretch>
        </p:blipFill>
        <p:spPr>
          <a:xfrm>
            <a:off x="5132402" y="1291510"/>
            <a:ext cx="3684558" cy="3302715"/>
          </a:xfrm>
          <a:prstGeom prst="rect">
            <a:avLst/>
          </a:prstGeom>
        </p:spPr>
      </p:pic>
      <p:sp>
        <p:nvSpPr>
          <p:cNvPr id="2" name="Slide Number Placeholder 1"/>
          <p:cNvSpPr>
            <a:spLocks noGrp="1"/>
          </p:cNvSpPr>
          <p:nvPr>
            <p:ph type="sldNum" sz="quarter" idx="12"/>
          </p:nvPr>
        </p:nvSpPr>
        <p:spPr/>
        <p:txBody>
          <a:bodyPr/>
          <a:lstStyle/>
          <a:p>
            <a:fld id="{2066355A-084C-D24E-9AD2-7E4FC41EA627}" type="slidenum">
              <a:rPr lang="en-US" smtClean="0"/>
              <a:t>26</a:t>
            </a:fld>
            <a:endParaRPr lang="en-US"/>
          </a:p>
        </p:txBody>
      </p:sp>
    </p:spTree>
    <p:extLst>
      <p:ext uri="{BB962C8B-B14F-4D97-AF65-F5344CB8AC3E}">
        <p14:creationId xmlns:p14="http://schemas.microsoft.com/office/powerpoint/2010/main" val="2835053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Vandal Detection</a:t>
            </a:r>
            <a:endParaRPr lang="en-US" dirty="0"/>
          </a:p>
        </p:txBody>
      </p:sp>
      <p:pic>
        <p:nvPicPr>
          <p:cNvPr id="5" name="Content Placeholder 4"/>
          <p:cNvPicPr>
            <a:picLocks noGrp="1" noChangeAspect="1"/>
          </p:cNvPicPr>
          <p:nvPr>
            <p:ph idx="1"/>
          </p:nvPr>
        </p:nvPicPr>
        <p:blipFill>
          <a:blip r:embed="rId2"/>
          <a:stretch>
            <a:fillRect/>
          </a:stretch>
        </p:blipFill>
        <p:spPr>
          <a:xfrm>
            <a:off x="1444999" y="1060847"/>
            <a:ext cx="7125290" cy="3843338"/>
          </a:xfrm>
          <a:prstGeom prst="rect">
            <a:avLst/>
          </a:prstGeom>
        </p:spPr>
      </p:pic>
      <p:sp>
        <p:nvSpPr>
          <p:cNvPr id="4" name="Slide Number Placeholder 3"/>
          <p:cNvSpPr>
            <a:spLocks noGrp="1"/>
          </p:cNvSpPr>
          <p:nvPr>
            <p:ph type="sldNum" sz="quarter" idx="12"/>
          </p:nvPr>
        </p:nvSpPr>
        <p:spPr/>
        <p:txBody>
          <a:bodyPr/>
          <a:lstStyle/>
          <a:p>
            <a:fld id="{2066355A-084C-D24E-9AD2-7E4FC41EA627}" type="slidenum">
              <a:rPr lang="en-US" smtClean="0"/>
              <a:t>27</a:t>
            </a:fld>
            <a:endParaRPr lang="en-US"/>
          </a:p>
        </p:txBody>
      </p:sp>
    </p:spTree>
    <p:extLst>
      <p:ext uri="{BB962C8B-B14F-4D97-AF65-F5344CB8AC3E}">
        <p14:creationId xmlns:p14="http://schemas.microsoft.com/office/powerpoint/2010/main" val="40540761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Network Embedding</a:t>
            </a:r>
          </a:p>
        </p:txBody>
      </p:sp>
      <p:sp>
        <p:nvSpPr>
          <p:cNvPr id="4" name="Slide Number Placeholder 3"/>
          <p:cNvSpPr>
            <a:spLocks noGrp="1"/>
          </p:cNvSpPr>
          <p:nvPr>
            <p:ph type="sldNum" sz="quarter" idx="12"/>
          </p:nvPr>
        </p:nvSpPr>
        <p:spPr/>
        <p:txBody>
          <a:bodyPr/>
          <a:lstStyle/>
          <a:p>
            <a:fld id="{2066355A-084C-D24E-9AD2-7E4FC41EA627}" type="slidenum">
              <a:rPr lang="en-US" smtClean="0"/>
              <a:t>28</a:t>
            </a:fld>
            <a:endParaRPr lang="en-US" dirty="0"/>
          </a:p>
        </p:txBody>
      </p:sp>
      <p:sp>
        <p:nvSpPr>
          <p:cNvPr id="7" name="TextBox 6"/>
          <p:cNvSpPr txBox="1"/>
          <p:nvPr/>
        </p:nvSpPr>
        <p:spPr>
          <a:xfrm>
            <a:off x="1458602" y="1322474"/>
            <a:ext cx="779381" cy="276999"/>
          </a:xfrm>
          <a:prstGeom prst="rect">
            <a:avLst/>
          </a:prstGeom>
          <a:noFill/>
        </p:spPr>
        <p:txBody>
          <a:bodyPr wrap="none" rtlCol="0">
            <a:spAutoFit/>
          </a:bodyPr>
          <a:lstStyle/>
          <a:p>
            <a:r>
              <a:rPr lang="en-US" sz="1200" b="1" dirty="0" smtClean="0">
                <a:solidFill>
                  <a:srgbClr val="C00000"/>
                </a:solidFill>
                <a:latin typeface="Times New Roman" panose="02020603050405020304" pitchFamily="18" charset="0"/>
                <a:cs typeface="Times New Roman" panose="02020603050405020304" pitchFamily="18" charset="0"/>
              </a:rPr>
              <a:t>Graph G</a:t>
            </a:r>
            <a:endParaRPr lang="en-US" sz="1200" b="1" dirty="0">
              <a:solidFill>
                <a:srgbClr val="C00000"/>
              </a:solidFill>
              <a:latin typeface="Times New Roman" panose="02020603050405020304" pitchFamily="18" charset="0"/>
              <a:cs typeface="Times New Roman" panose="02020603050405020304" pitchFamily="18" charset="0"/>
            </a:endParaRPr>
          </a:p>
        </p:txBody>
      </p:sp>
      <p:sp>
        <p:nvSpPr>
          <p:cNvPr id="8" name="Right Arrow 7"/>
          <p:cNvSpPr/>
          <p:nvPr/>
        </p:nvSpPr>
        <p:spPr>
          <a:xfrm>
            <a:off x="2887407" y="1730345"/>
            <a:ext cx="1786099" cy="2718851"/>
          </a:xfrm>
          <a:prstGeom prst="rightArrow">
            <a:avLst>
              <a:gd name="adj1" fmla="val 55173"/>
              <a:gd name="adj2" fmla="val 34068"/>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sp>
        <p:nvSpPr>
          <p:cNvPr id="10" name="Right Arrow 9"/>
          <p:cNvSpPr/>
          <p:nvPr/>
        </p:nvSpPr>
        <p:spPr>
          <a:xfrm>
            <a:off x="6565369" y="2949613"/>
            <a:ext cx="262171" cy="204621"/>
          </a:xfrm>
          <a:prstGeom prst="rightArrow">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sp>
        <p:nvSpPr>
          <p:cNvPr id="11" name="TextBox 10"/>
          <p:cNvSpPr txBox="1"/>
          <p:nvPr/>
        </p:nvSpPr>
        <p:spPr>
          <a:xfrm>
            <a:off x="4675317" y="1201957"/>
            <a:ext cx="1917961" cy="461665"/>
          </a:xfrm>
          <a:prstGeom prst="rect">
            <a:avLst/>
          </a:prstGeom>
          <a:noFill/>
        </p:spPr>
        <p:txBody>
          <a:bodyPr wrap="none" rtlCol="0">
            <a:spAutoFit/>
          </a:bodyPr>
          <a:lstStyle/>
          <a:p>
            <a:pPr algn="ctr"/>
            <a:r>
              <a:rPr lang="en-US" sz="1200" b="1" dirty="0" smtClean="0">
                <a:solidFill>
                  <a:srgbClr val="C00000"/>
                </a:solidFill>
                <a:latin typeface="Times New Roman" panose="02020603050405020304" pitchFamily="18" charset="0"/>
                <a:cs typeface="Times New Roman" panose="02020603050405020304" pitchFamily="18" charset="0"/>
              </a:rPr>
              <a:t>Vertex Representations</a:t>
            </a:r>
          </a:p>
          <a:p>
            <a:pPr algn="ctr"/>
            <a:r>
              <a:rPr lang="en-US" sz="1200" b="1" dirty="0" smtClean="0">
                <a:solidFill>
                  <a:srgbClr val="C00000"/>
                </a:solidFill>
                <a:latin typeface="Times New Roman" panose="02020603050405020304" pitchFamily="18" charset="0"/>
                <a:cs typeface="Times New Roman" panose="02020603050405020304" pitchFamily="18" charset="0"/>
              </a:rPr>
              <a:t>(low dimensional features)</a:t>
            </a:r>
            <a:endParaRPr lang="en-US" sz="1200" b="1" dirty="0">
              <a:solidFill>
                <a:srgbClr val="C0000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912403" y="1373663"/>
            <a:ext cx="1792029" cy="276999"/>
          </a:xfrm>
          <a:prstGeom prst="rect">
            <a:avLst/>
          </a:prstGeom>
          <a:noFill/>
        </p:spPr>
        <p:txBody>
          <a:bodyPr wrap="none" rtlCol="0">
            <a:spAutoFit/>
          </a:bodyPr>
          <a:lstStyle/>
          <a:p>
            <a:pPr algn="ctr"/>
            <a:r>
              <a:rPr lang="en-US" sz="1200" b="1" dirty="0" smtClean="0">
                <a:solidFill>
                  <a:srgbClr val="C00000"/>
                </a:solidFill>
                <a:latin typeface="Times New Roman" panose="02020603050405020304" pitchFamily="18" charset="0"/>
                <a:cs typeface="Times New Roman" panose="02020603050405020304" pitchFamily="18" charset="0"/>
              </a:rPr>
              <a:t>Data Mining Algorithms</a:t>
            </a:r>
            <a:endParaRPr lang="en-US" sz="1200" b="1" dirty="0">
              <a:solidFill>
                <a:srgbClr val="C0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7036250" y="2064557"/>
            <a:ext cx="1544334" cy="175432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lnSpc>
                <a:spcPct val="150000"/>
              </a:lnSpc>
            </a:pPr>
            <a:r>
              <a:rPr lang="en-US" sz="1200" b="1" dirty="0" smtClean="0">
                <a:latin typeface="Times New Roman" panose="02020603050405020304" pitchFamily="18" charset="0"/>
                <a:cs typeface="Times New Roman" panose="02020603050405020304" pitchFamily="18" charset="0"/>
              </a:rPr>
              <a:t>Vertex Classification</a:t>
            </a:r>
          </a:p>
          <a:p>
            <a:pPr algn="ctr">
              <a:lnSpc>
                <a:spcPct val="150000"/>
              </a:lnSpc>
            </a:pPr>
            <a:r>
              <a:rPr lang="en-US" sz="1200" b="1" dirty="0" smtClean="0">
                <a:latin typeface="Times New Roman" panose="02020603050405020304" pitchFamily="18" charset="0"/>
                <a:cs typeface="Times New Roman" panose="02020603050405020304" pitchFamily="18" charset="0"/>
              </a:rPr>
              <a:t>Link Prediction</a:t>
            </a:r>
          </a:p>
          <a:p>
            <a:pPr algn="ctr">
              <a:lnSpc>
                <a:spcPct val="150000"/>
              </a:lnSpc>
            </a:pPr>
            <a:r>
              <a:rPr lang="en-US" sz="1200" b="1" dirty="0" smtClean="0">
                <a:latin typeface="Times New Roman" panose="02020603050405020304" pitchFamily="18" charset="0"/>
                <a:cs typeface="Times New Roman" panose="02020603050405020304" pitchFamily="18" charset="0"/>
              </a:rPr>
              <a:t>Clustering</a:t>
            </a:r>
          </a:p>
          <a:p>
            <a:pPr algn="ctr">
              <a:lnSpc>
                <a:spcPct val="150000"/>
              </a:lnSpc>
            </a:pPr>
            <a:r>
              <a:rPr lang="en-US" sz="1200" b="1" dirty="0" smtClean="0">
                <a:latin typeface="Times New Roman" panose="02020603050405020304" pitchFamily="18" charset="0"/>
                <a:cs typeface="Times New Roman" panose="02020603050405020304" pitchFamily="18" charset="0"/>
              </a:rPr>
              <a:t>Anomaly Detection</a:t>
            </a:r>
          </a:p>
          <a:p>
            <a:pPr algn="ctr">
              <a:lnSpc>
                <a:spcPct val="150000"/>
              </a:lnSpc>
            </a:pPr>
            <a:r>
              <a:rPr lang="en-US" sz="1200" b="1" dirty="0" smtClean="0">
                <a:latin typeface="Times New Roman" panose="02020603050405020304" pitchFamily="18" charset="0"/>
                <a:cs typeface="Times New Roman" panose="02020603050405020304" pitchFamily="18" charset="0"/>
              </a:rPr>
              <a:t>Visualization</a:t>
            </a:r>
          </a:p>
          <a:p>
            <a:pPr algn="ctr">
              <a:lnSpc>
                <a:spcPct val="150000"/>
              </a:lnSpc>
            </a:pPr>
            <a:r>
              <a:rPr lang="en-US" sz="1200" b="1" dirty="0" smtClean="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p:pic>
        <p:nvPicPr>
          <p:cNvPr id="1026" name="Picture 2" descr="Image result for network embed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8514" y="2198291"/>
            <a:ext cx="2484616" cy="15991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3"/>
          <a:stretch>
            <a:fillRect/>
          </a:stretch>
        </p:blipFill>
        <p:spPr>
          <a:xfrm>
            <a:off x="5235036" y="1991955"/>
            <a:ext cx="1058244" cy="2398127"/>
          </a:xfrm>
          <a:prstGeom prst="rect">
            <a:avLst/>
          </a:prstGeom>
        </p:spPr>
      </p:pic>
      <p:cxnSp>
        <p:nvCxnSpPr>
          <p:cNvPr id="18" name="Straight Arrow Connector 17"/>
          <p:cNvCxnSpPr/>
          <p:nvPr/>
        </p:nvCxnSpPr>
        <p:spPr>
          <a:xfrm>
            <a:off x="5168350" y="1989365"/>
            <a:ext cx="0" cy="2400717"/>
          </a:xfrm>
          <a:prstGeom prst="straightConnector1">
            <a:avLst/>
          </a:prstGeom>
          <a:noFill/>
          <a:ln w="9525">
            <a:solidFill>
              <a:srgbClr val="C0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cxnSp>
      <p:cxnSp>
        <p:nvCxnSpPr>
          <p:cNvPr id="22" name="Straight Connector 21"/>
          <p:cNvCxnSpPr/>
          <p:nvPr/>
        </p:nvCxnSpPr>
        <p:spPr>
          <a:xfrm flipH="1">
            <a:off x="5090795" y="1989365"/>
            <a:ext cx="144873" cy="0"/>
          </a:xfrm>
          <a:prstGeom prst="line">
            <a:avLst/>
          </a:prstGeom>
          <a:noFill/>
          <a:ln w="9525">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flipH="1">
            <a:off x="5090795" y="4390082"/>
            <a:ext cx="144873" cy="0"/>
          </a:xfrm>
          <a:prstGeom prst="line">
            <a:avLst/>
          </a:prstGeom>
          <a:noFill/>
          <a:ln w="9525">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26" name="Straight Connector 25"/>
          <p:cNvCxnSpPr/>
          <p:nvPr/>
        </p:nvCxnSpPr>
        <p:spPr>
          <a:xfrm>
            <a:off x="5235035" y="1830341"/>
            <a:ext cx="633" cy="159024"/>
          </a:xfrm>
          <a:prstGeom prst="line">
            <a:avLst/>
          </a:prstGeom>
          <a:noFill/>
          <a:ln w="9525">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6293280" y="1830341"/>
            <a:ext cx="2" cy="161614"/>
          </a:xfrm>
          <a:prstGeom prst="line">
            <a:avLst/>
          </a:prstGeom>
          <a:noFill/>
          <a:ln w="9525">
            <a:solidFill>
              <a:srgbClr val="C00000"/>
            </a:solidFill>
          </a:ln>
          <a:effectLst/>
        </p:spPr>
        <p:style>
          <a:lnRef idx="1">
            <a:schemeClr val="accent1"/>
          </a:lnRef>
          <a:fillRef idx="3">
            <a:schemeClr val="accent1"/>
          </a:fillRef>
          <a:effectRef idx="2">
            <a:schemeClr val="accent1"/>
          </a:effectRef>
          <a:fontRef idx="minor">
            <a:schemeClr val="lt1"/>
          </a:fontRef>
        </p:style>
      </p:cxnSp>
      <p:cxnSp>
        <p:nvCxnSpPr>
          <p:cNvPr id="36" name="Straight Arrow Connector 35"/>
          <p:cNvCxnSpPr/>
          <p:nvPr/>
        </p:nvCxnSpPr>
        <p:spPr>
          <a:xfrm>
            <a:off x="5235668" y="1907074"/>
            <a:ext cx="1057612" cy="0"/>
          </a:xfrm>
          <a:prstGeom prst="straightConnector1">
            <a:avLst/>
          </a:prstGeom>
          <a:noFill/>
          <a:ln w="9525">
            <a:solidFill>
              <a:srgbClr val="C0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cxnSp>
      <p:sp>
        <p:nvSpPr>
          <p:cNvPr id="38" name="Rectangle 37"/>
          <p:cNvSpPr/>
          <p:nvPr/>
        </p:nvSpPr>
        <p:spPr>
          <a:xfrm>
            <a:off x="4853522" y="2928114"/>
            <a:ext cx="348172" cy="261610"/>
          </a:xfrm>
          <a:prstGeom prst="rect">
            <a:avLst/>
          </a:prstGeom>
        </p:spPr>
        <p:txBody>
          <a:bodyPr wrap="none">
            <a:spAutoFit/>
          </a:bodyPr>
          <a:lstStyle/>
          <a:p>
            <a:r>
              <a:rPr lang="en-US" sz="1100" b="1" dirty="0" smtClean="0">
                <a:latin typeface="Times New Roman" panose="02020603050405020304" pitchFamily="18" charset="0"/>
                <a:cs typeface="Times New Roman" panose="02020603050405020304" pitchFamily="18" charset="0"/>
              </a:rPr>
              <a:t>|V|</a:t>
            </a:r>
            <a:endParaRPr lang="en-US" sz="1100" dirty="0"/>
          </a:p>
        </p:txBody>
      </p:sp>
      <p:sp>
        <p:nvSpPr>
          <p:cNvPr id="40" name="Rectangle 39"/>
          <p:cNvSpPr/>
          <p:nvPr/>
        </p:nvSpPr>
        <p:spPr>
          <a:xfrm>
            <a:off x="5617993" y="1655153"/>
            <a:ext cx="263214" cy="261610"/>
          </a:xfrm>
          <a:prstGeom prst="rect">
            <a:avLst/>
          </a:prstGeom>
        </p:spPr>
        <p:txBody>
          <a:bodyPr wrap="none">
            <a:spAutoFit/>
          </a:bodyPr>
          <a:lstStyle/>
          <a:p>
            <a:r>
              <a:rPr lang="en-US" sz="1100" b="1" dirty="0" smtClean="0">
                <a:latin typeface="Times New Roman" panose="02020603050405020304" pitchFamily="18" charset="0"/>
                <a:cs typeface="Times New Roman" panose="02020603050405020304" pitchFamily="18" charset="0"/>
              </a:rPr>
              <a:t>k</a:t>
            </a:r>
            <a:endParaRPr lang="en-US" sz="1100" dirty="0"/>
          </a:p>
        </p:txBody>
      </p:sp>
      <p:sp>
        <p:nvSpPr>
          <p:cNvPr id="39" name="Rectangle 38"/>
          <p:cNvSpPr/>
          <p:nvPr/>
        </p:nvSpPr>
        <p:spPr>
          <a:xfrm>
            <a:off x="2975751" y="2451758"/>
            <a:ext cx="1852786" cy="1200329"/>
          </a:xfrm>
          <a:prstGeom prst="rect">
            <a:avLst/>
          </a:prstGeom>
        </p:spPr>
        <p:txBody>
          <a:bodyPr wrap="square">
            <a:spAutoFit/>
          </a:bodyPr>
          <a:lstStyle/>
          <a:p>
            <a:r>
              <a:rPr lang="en-US" sz="1200" b="1" dirty="0" err="1" smtClean="0">
                <a:latin typeface="Times New Roman" panose="02020603050405020304" pitchFamily="18" charset="0"/>
                <a:cs typeface="Times New Roman" panose="02020603050405020304" pitchFamily="18" charset="0"/>
              </a:rPr>
              <a:t>DeepWalk</a:t>
            </a:r>
            <a:endParaRPr lang="en-US" sz="1200" b="1" dirty="0">
              <a:latin typeface="Times New Roman" panose="02020603050405020304" pitchFamily="18" charset="0"/>
              <a:cs typeface="Times New Roman" panose="02020603050405020304" pitchFamily="18" charset="0"/>
            </a:endParaRPr>
          </a:p>
          <a:p>
            <a:r>
              <a:rPr lang="en-US" sz="1200" b="1" dirty="0" smtClean="0">
                <a:latin typeface="Times New Roman" panose="02020603050405020304" pitchFamily="18" charset="0"/>
                <a:cs typeface="Times New Roman" panose="02020603050405020304" pitchFamily="18" charset="0"/>
              </a:rPr>
              <a:t>node2vec</a:t>
            </a:r>
            <a:endParaRPr lang="en-US" sz="1200" b="1" dirty="0">
              <a:latin typeface="Times New Roman" panose="02020603050405020304" pitchFamily="18" charset="0"/>
              <a:cs typeface="Times New Roman" panose="02020603050405020304" pitchFamily="18" charset="0"/>
            </a:endParaRPr>
          </a:p>
          <a:p>
            <a:r>
              <a:rPr lang="en-US" sz="1200" b="1" dirty="0" smtClean="0">
                <a:latin typeface="Times New Roman" panose="02020603050405020304" pitchFamily="18" charset="0"/>
                <a:cs typeface="Times New Roman" panose="02020603050405020304" pitchFamily="18" charset="0"/>
              </a:rPr>
              <a:t>LINE</a:t>
            </a:r>
          </a:p>
          <a:p>
            <a:r>
              <a:rPr lang="en-US" sz="1200" b="1" dirty="0">
                <a:latin typeface="Times New Roman" panose="02020603050405020304" pitchFamily="18" charset="0"/>
                <a:cs typeface="Times New Roman" panose="02020603050405020304" pitchFamily="18" charset="0"/>
              </a:rPr>
              <a:t>Laplacian </a:t>
            </a:r>
            <a:r>
              <a:rPr lang="en-US" sz="1200" b="1" dirty="0" err="1" smtClean="0">
                <a:latin typeface="Times New Roman" panose="02020603050405020304" pitchFamily="18" charset="0"/>
                <a:cs typeface="Times New Roman" panose="02020603050405020304" pitchFamily="18" charset="0"/>
              </a:rPr>
              <a:t>Eigenmaps</a:t>
            </a:r>
            <a:endParaRPr lang="en-US" sz="1200" b="1" dirty="0">
              <a:latin typeface="Times New Roman" panose="02020603050405020304" pitchFamily="18" charset="0"/>
              <a:cs typeface="Times New Roman" panose="02020603050405020304" pitchFamily="18" charset="0"/>
            </a:endParaRPr>
          </a:p>
          <a:p>
            <a:r>
              <a:rPr lang="en-US" sz="1200" b="1" dirty="0" smtClean="0">
                <a:latin typeface="Times New Roman" panose="02020603050405020304" pitchFamily="18" charset="0"/>
                <a:cs typeface="Times New Roman" panose="02020603050405020304" pitchFamily="18" charset="0"/>
              </a:rPr>
              <a:t>HOPE</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a:t>
            </a:r>
          </a:p>
        </p:txBody>
      </p:sp>
      <p:sp>
        <p:nvSpPr>
          <p:cNvPr id="41" name="Rectangle 40"/>
          <p:cNvSpPr/>
          <p:nvPr/>
        </p:nvSpPr>
        <p:spPr>
          <a:xfrm>
            <a:off x="2887407" y="1335730"/>
            <a:ext cx="1555234" cy="276999"/>
          </a:xfrm>
          <a:prstGeom prst="rect">
            <a:avLst/>
          </a:prstGeom>
          <a:noFill/>
        </p:spPr>
        <p:txBody>
          <a:bodyPr wrap="none" rtlCol="0">
            <a:spAutoFit/>
          </a:bodyPr>
          <a:lstStyle/>
          <a:p>
            <a:r>
              <a:rPr lang="en-US" sz="1200" b="1" dirty="0">
                <a:solidFill>
                  <a:srgbClr val="C00000"/>
                </a:solidFill>
                <a:latin typeface="Times New Roman" panose="02020603050405020304" pitchFamily="18" charset="0"/>
                <a:cs typeface="Times New Roman" panose="02020603050405020304" pitchFamily="18" charset="0"/>
              </a:rPr>
              <a:t>Network Embedding</a:t>
            </a:r>
          </a:p>
        </p:txBody>
      </p:sp>
    </p:spTree>
    <p:extLst>
      <p:ext uri="{BB962C8B-B14F-4D97-AF65-F5344CB8AC3E}">
        <p14:creationId xmlns:p14="http://schemas.microsoft.com/office/powerpoint/2010/main" val="479475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Differential Privacy</a:t>
            </a:r>
          </a:p>
          <a:p>
            <a:pPr lvl="1"/>
            <a:r>
              <a:rPr lang="en-US" dirty="0" smtClean="0"/>
              <a:t>Motivation and Definition</a:t>
            </a:r>
          </a:p>
          <a:p>
            <a:pPr lvl="1"/>
            <a:r>
              <a:rPr lang="en-US" dirty="0" smtClean="0"/>
              <a:t>Mechanisms</a:t>
            </a:r>
          </a:p>
          <a:p>
            <a:r>
              <a:rPr lang="en-US" dirty="0" smtClean="0"/>
              <a:t>Deep Learning</a:t>
            </a:r>
          </a:p>
          <a:p>
            <a:r>
              <a:rPr lang="en-US" dirty="0" smtClean="0">
                <a:solidFill>
                  <a:srgbClr val="C00000"/>
                </a:solidFill>
              </a:rPr>
              <a:t>Differential Privacy Preserving Deep Learning</a:t>
            </a:r>
          </a:p>
          <a:p>
            <a:r>
              <a:rPr lang="en-US" dirty="0" smtClean="0"/>
              <a:t>Application</a:t>
            </a:r>
            <a:endParaRPr lang="en-US" dirty="0" smtClean="0"/>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29</a:t>
            </a:fld>
            <a:endParaRPr lang="en-US"/>
          </a:p>
        </p:txBody>
      </p:sp>
    </p:spTree>
    <p:extLst>
      <p:ext uri="{BB962C8B-B14F-4D97-AF65-F5344CB8AC3E}">
        <p14:creationId xmlns:p14="http://schemas.microsoft.com/office/powerpoint/2010/main" val="2357661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Privacy [</a:t>
            </a:r>
            <a:r>
              <a:rPr lang="en-US" dirty="0" err="1"/>
              <a:t>Dwork</a:t>
            </a:r>
            <a:r>
              <a:rPr lang="en-US" dirty="0"/>
              <a:t>, TCC06</a:t>
            </a:r>
            <a:r>
              <a:rPr lang="en-US" dirty="0" smtClean="0"/>
              <a:t>]</a:t>
            </a:r>
            <a:endParaRPr lang="en-US" dirty="0"/>
          </a:p>
        </p:txBody>
      </p:sp>
      <p:pic>
        <p:nvPicPr>
          <p:cNvPr id="5" name="Picture 4" descr="http://www.3idatascraping.com/images/data_scraping.jpg"/>
          <p:cNvPicPr>
            <a:picLocks noChangeAspect="1" noChangeArrowheads="1"/>
          </p:cNvPicPr>
          <p:nvPr/>
        </p:nvPicPr>
        <p:blipFill>
          <a:blip r:embed="rId3" cstate="print"/>
          <a:srcRect/>
          <a:stretch>
            <a:fillRect/>
          </a:stretch>
        </p:blipFill>
        <p:spPr bwMode="auto">
          <a:xfrm>
            <a:off x="2914650" y="1085850"/>
            <a:ext cx="800100" cy="616078"/>
          </a:xfrm>
          <a:prstGeom prst="rect">
            <a:avLst/>
          </a:prstGeom>
          <a:noFill/>
        </p:spPr>
      </p:pic>
      <p:sp>
        <p:nvSpPr>
          <p:cNvPr id="6" name="TextBox 5"/>
          <p:cNvSpPr txBox="1"/>
          <p:nvPr/>
        </p:nvSpPr>
        <p:spPr>
          <a:xfrm>
            <a:off x="2057400" y="1185818"/>
            <a:ext cx="1028700" cy="553998"/>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lvl="0" algn="ctr"/>
            <a:r>
              <a:rPr lang="en-US" sz="1500" dirty="0">
                <a:solidFill>
                  <a:schemeClr val="tx1"/>
                </a:solidFill>
              </a:rPr>
              <a:t>Data owner</a:t>
            </a:r>
            <a:endParaRPr lang="en-US" dirty="0">
              <a:solidFill>
                <a:schemeClr val="tx1"/>
              </a:solidFill>
            </a:endParaRPr>
          </a:p>
        </p:txBody>
      </p:sp>
      <p:pic>
        <p:nvPicPr>
          <p:cNvPr id="7" name="Picture 4" descr="http://financialanalysttraining.com/wp-content/uploads/2010/09/Financial-Analyst-Certificate.jpg"/>
          <p:cNvPicPr>
            <a:picLocks noChangeAspect="1" noChangeArrowheads="1"/>
          </p:cNvPicPr>
          <p:nvPr/>
        </p:nvPicPr>
        <p:blipFill>
          <a:blip r:embed="rId4" cstate="print"/>
          <a:srcRect/>
          <a:stretch>
            <a:fillRect/>
          </a:stretch>
        </p:blipFill>
        <p:spPr bwMode="auto">
          <a:xfrm>
            <a:off x="5200650" y="1085850"/>
            <a:ext cx="628650" cy="419100"/>
          </a:xfrm>
          <a:prstGeom prst="rect">
            <a:avLst/>
          </a:prstGeom>
          <a:noFill/>
        </p:spPr>
      </p:pic>
      <p:sp>
        <p:nvSpPr>
          <p:cNvPr id="8" name="TextBox 7"/>
          <p:cNvSpPr txBox="1"/>
          <p:nvPr/>
        </p:nvSpPr>
        <p:spPr>
          <a:xfrm>
            <a:off x="6000750" y="1085850"/>
            <a:ext cx="1200150" cy="323165"/>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500" dirty="0">
                <a:solidFill>
                  <a:schemeClr val="tx1"/>
                </a:solidFill>
              </a:rPr>
              <a:t>Data miner </a:t>
            </a:r>
          </a:p>
        </p:txBody>
      </p:sp>
      <p:sp>
        <p:nvSpPr>
          <p:cNvPr id="10" name="Right Arrow 9"/>
          <p:cNvSpPr/>
          <p:nvPr/>
        </p:nvSpPr>
        <p:spPr>
          <a:xfrm>
            <a:off x="4457700" y="2171700"/>
            <a:ext cx="628650"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graphicFrame>
        <p:nvGraphicFramePr>
          <p:cNvPr id="11" name="Content Placeholder 4"/>
          <p:cNvGraphicFramePr>
            <a:graphicFrameLocks/>
          </p:cNvGraphicFramePr>
          <p:nvPr>
            <p:extLst/>
          </p:nvPr>
        </p:nvGraphicFramePr>
        <p:xfrm>
          <a:off x="1815084" y="1731065"/>
          <a:ext cx="2171700" cy="2057400"/>
        </p:xfrm>
        <a:graphic>
          <a:graphicData uri="http://schemas.openxmlformats.org/drawingml/2006/table">
            <a:tbl>
              <a:tblPr firstRow="1" bandRow="1">
                <a:tableStyleId>{5C22544A-7EE6-4342-B048-85BDC9FD1C3A}</a:tableStyleId>
              </a:tblPr>
              <a:tblGrid>
                <a:gridCol w="477774">
                  <a:extLst>
                    <a:ext uri="{9D8B030D-6E8A-4147-A177-3AD203B41FA5}">
                      <a16:colId xmlns:a16="http://schemas.microsoft.com/office/drawing/2014/main" val="20000"/>
                    </a:ext>
                  </a:extLst>
                </a:gridCol>
                <a:gridCol w="390906">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521208">
                  <a:extLst>
                    <a:ext uri="{9D8B030D-6E8A-4147-A177-3AD203B41FA5}">
                      <a16:colId xmlns:a16="http://schemas.microsoft.com/office/drawing/2014/main" val="20003"/>
                    </a:ext>
                  </a:extLst>
                </a:gridCol>
                <a:gridCol w="434340">
                  <a:extLst>
                    <a:ext uri="{9D8B030D-6E8A-4147-A177-3AD203B41FA5}">
                      <a16:colId xmlns:a16="http://schemas.microsoft.com/office/drawing/2014/main" val="20004"/>
                    </a:ext>
                  </a:extLst>
                </a:gridCol>
              </a:tblGrid>
              <a:tr h="205740">
                <a:tc>
                  <a:txBody>
                    <a:bodyPr/>
                    <a:lstStyle/>
                    <a:p>
                      <a:r>
                        <a:rPr lang="en-US" sz="900" dirty="0" smtClean="0"/>
                        <a:t>name</a:t>
                      </a:r>
                      <a:endParaRPr lang="en-US" sz="900" dirty="0"/>
                    </a:p>
                  </a:txBody>
                  <a:tcPr marL="68580" marR="68580" marT="34290" marB="34290"/>
                </a:tc>
                <a:tc>
                  <a:txBody>
                    <a:bodyPr/>
                    <a:lstStyle/>
                    <a:p>
                      <a:r>
                        <a:rPr lang="en-US" sz="900" dirty="0" smtClean="0"/>
                        <a:t>sex</a:t>
                      </a:r>
                      <a:endParaRPr lang="en-US" sz="900" dirty="0"/>
                    </a:p>
                  </a:txBody>
                  <a:tcPr marL="68580" marR="68580" marT="34290" marB="34290"/>
                </a:tc>
                <a:tc>
                  <a:txBody>
                    <a:bodyPr/>
                    <a:lstStyle/>
                    <a:p>
                      <a:r>
                        <a:rPr lang="en-US" sz="900" dirty="0" smtClean="0"/>
                        <a:t>age</a:t>
                      </a:r>
                      <a:endParaRPr lang="en-US" sz="900" dirty="0"/>
                    </a:p>
                  </a:txBody>
                  <a:tcPr marL="68580" marR="68580" marT="34290" marB="34290"/>
                </a:tc>
                <a:tc>
                  <a:txBody>
                    <a:bodyPr/>
                    <a:lstStyle/>
                    <a:p>
                      <a:r>
                        <a:rPr lang="en-US" sz="900" dirty="0" smtClean="0"/>
                        <a:t>disease</a:t>
                      </a:r>
                      <a:endParaRPr lang="en-US" sz="900" dirty="0"/>
                    </a:p>
                  </a:txBody>
                  <a:tcPr marL="68580" marR="68580" marT="34290" marB="34290"/>
                </a:tc>
                <a:tc>
                  <a:txBody>
                    <a:bodyPr/>
                    <a:lstStyle/>
                    <a:p>
                      <a:r>
                        <a:rPr lang="en-US" sz="900" dirty="0" smtClean="0"/>
                        <a:t>salary</a:t>
                      </a:r>
                      <a:endParaRPr lang="en-US" sz="900" dirty="0"/>
                    </a:p>
                  </a:txBody>
                  <a:tcPr marL="68580" marR="68580" marT="34290" marB="34290"/>
                </a:tc>
                <a:extLst>
                  <a:ext uri="{0D108BD9-81ED-4DB2-BD59-A6C34878D82A}">
                    <a16:rowId xmlns:a16="http://schemas.microsoft.com/office/drawing/2014/main" val="10000"/>
                  </a:ext>
                </a:extLst>
              </a:tr>
              <a:tr h="205740">
                <a:tc>
                  <a:txBody>
                    <a:bodyPr/>
                    <a:lstStyle/>
                    <a:p>
                      <a:r>
                        <a:rPr lang="en-US" sz="900" dirty="0" err="1" smtClean="0"/>
                        <a:t>Ada</a:t>
                      </a:r>
                      <a:endParaRPr lang="en-US" sz="900" dirty="0"/>
                    </a:p>
                  </a:txBody>
                  <a:tcPr marL="68580" marR="68580" marT="34290" marB="34290"/>
                </a:tc>
                <a:tc>
                  <a:txBody>
                    <a:bodyPr/>
                    <a:lstStyle/>
                    <a:p>
                      <a:r>
                        <a:rPr lang="en-US" sz="900" dirty="0" smtClean="0"/>
                        <a:t>F</a:t>
                      </a:r>
                      <a:endParaRPr lang="en-US" sz="900" dirty="0"/>
                    </a:p>
                  </a:txBody>
                  <a:tcPr marL="68580" marR="68580" marT="34290" marB="34290"/>
                </a:tc>
                <a:tc>
                  <a:txBody>
                    <a:bodyPr/>
                    <a:lstStyle/>
                    <a:p>
                      <a:r>
                        <a:rPr lang="en-US" sz="900" dirty="0" smtClean="0"/>
                        <a:t>18</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tc>
                  <a:txBody>
                    <a:bodyPr/>
                    <a:lstStyle/>
                    <a:p>
                      <a:r>
                        <a:rPr lang="en-US" sz="900" dirty="0" smtClean="0"/>
                        <a:t>25k</a:t>
                      </a:r>
                      <a:endParaRPr lang="en-US" sz="900" dirty="0"/>
                    </a:p>
                  </a:txBody>
                  <a:tcPr marL="68580" marR="68580" marT="34290" marB="34290"/>
                </a:tc>
                <a:extLst>
                  <a:ext uri="{0D108BD9-81ED-4DB2-BD59-A6C34878D82A}">
                    <a16:rowId xmlns:a16="http://schemas.microsoft.com/office/drawing/2014/main" val="10001"/>
                  </a:ext>
                </a:extLst>
              </a:tr>
              <a:tr h="205740">
                <a:tc>
                  <a:txBody>
                    <a:bodyPr/>
                    <a:lstStyle/>
                    <a:p>
                      <a:r>
                        <a:rPr lang="en-US" sz="900" dirty="0" smtClean="0"/>
                        <a:t>Bob</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25</a:t>
                      </a:r>
                      <a:endParaRPr lang="en-US" sz="900" dirty="0"/>
                    </a:p>
                  </a:txBody>
                  <a:tcPr marL="68580" marR="68580" marT="34290" marB="34290"/>
                </a:tc>
                <a:tc>
                  <a:txBody>
                    <a:bodyPr/>
                    <a:lstStyle/>
                    <a:p>
                      <a:r>
                        <a:rPr lang="en-US" sz="900" dirty="0" smtClean="0"/>
                        <a:t>heart</a:t>
                      </a:r>
                      <a:endParaRPr lang="en-US" sz="900" dirty="0"/>
                    </a:p>
                  </a:txBody>
                  <a:tcPr marL="68580" marR="68580" marT="34290" marB="34290"/>
                </a:tc>
                <a:tc>
                  <a:txBody>
                    <a:bodyPr/>
                    <a:lstStyle/>
                    <a:p>
                      <a:r>
                        <a:rPr lang="en-US" sz="900" dirty="0" smtClean="0"/>
                        <a:t>110k</a:t>
                      </a:r>
                      <a:endParaRPr lang="en-US" sz="900" dirty="0"/>
                    </a:p>
                  </a:txBody>
                  <a:tcPr marL="68580" marR="68580" marT="34290" marB="34290"/>
                </a:tc>
                <a:extLst>
                  <a:ext uri="{0D108BD9-81ED-4DB2-BD59-A6C34878D82A}">
                    <a16:rowId xmlns:a16="http://schemas.microsoft.com/office/drawing/2014/main" val="10002"/>
                  </a:ext>
                </a:extLst>
              </a:tr>
              <a:tr h="205740">
                <a:tc>
                  <a:txBody>
                    <a:bodyPr/>
                    <a:lstStyle/>
                    <a:p>
                      <a:r>
                        <a:rPr lang="en-US" sz="900" dirty="0" smtClean="0"/>
                        <a:t>Cathy</a:t>
                      </a:r>
                      <a:endParaRPr lang="en-US" sz="900" dirty="0"/>
                    </a:p>
                  </a:txBody>
                  <a:tcPr marL="68580" marR="68580" marT="34290" marB="34290"/>
                </a:tc>
                <a:tc>
                  <a:txBody>
                    <a:bodyPr/>
                    <a:lstStyle/>
                    <a:p>
                      <a:r>
                        <a:rPr lang="en-US" sz="900" dirty="0" smtClean="0"/>
                        <a:t>F</a:t>
                      </a:r>
                      <a:endParaRPr lang="en-US" sz="900" dirty="0"/>
                    </a:p>
                  </a:txBody>
                  <a:tcPr marL="68580" marR="68580" marT="34290" marB="34290"/>
                </a:tc>
                <a:tc>
                  <a:txBody>
                    <a:bodyPr/>
                    <a:lstStyle/>
                    <a:p>
                      <a:r>
                        <a:rPr lang="en-US" sz="900" dirty="0" smtClean="0"/>
                        <a:t>20</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tc>
                  <a:txBody>
                    <a:bodyPr/>
                    <a:lstStyle/>
                    <a:p>
                      <a:r>
                        <a:rPr lang="en-US" sz="900" dirty="0" smtClean="0"/>
                        <a:t>70k</a:t>
                      </a:r>
                      <a:endParaRPr lang="en-US" sz="900" dirty="0"/>
                    </a:p>
                  </a:txBody>
                  <a:tcPr marL="68580" marR="68580" marT="34290" marB="34290"/>
                </a:tc>
                <a:extLst>
                  <a:ext uri="{0D108BD9-81ED-4DB2-BD59-A6C34878D82A}">
                    <a16:rowId xmlns:a16="http://schemas.microsoft.com/office/drawing/2014/main" val="10003"/>
                  </a:ext>
                </a:extLst>
              </a:tr>
              <a:tr h="205740">
                <a:tc>
                  <a:txBody>
                    <a:bodyPr/>
                    <a:lstStyle/>
                    <a:p>
                      <a:r>
                        <a:rPr lang="en-US" sz="900" dirty="0" smtClean="0"/>
                        <a:t>Dell</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65</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tc>
                  <a:txBody>
                    <a:bodyPr/>
                    <a:lstStyle/>
                    <a:p>
                      <a:r>
                        <a:rPr lang="en-US" sz="900" dirty="0" smtClean="0"/>
                        <a:t>65k</a:t>
                      </a:r>
                      <a:endParaRPr lang="en-US" sz="900" dirty="0"/>
                    </a:p>
                  </a:txBody>
                  <a:tcPr marL="68580" marR="68580" marT="34290" marB="34290"/>
                </a:tc>
                <a:extLst>
                  <a:ext uri="{0D108BD9-81ED-4DB2-BD59-A6C34878D82A}">
                    <a16:rowId xmlns:a16="http://schemas.microsoft.com/office/drawing/2014/main" val="10004"/>
                  </a:ext>
                </a:extLst>
              </a:tr>
              <a:tr h="205740">
                <a:tc>
                  <a:txBody>
                    <a:bodyPr/>
                    <a:lstStyle/>
                    <a:p>
                      <a:r>
                        <a:rPr lang="en-US" sz="900" dirty="0" smtClean="0"/>
                        <a:t>Ed</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60</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tc>
                  <a:txBody>
                    <a:bodyPr/>
                    <a:lstStyle/>
                    <a:p>
                      <a:r>
                        <a:rPr lang="en-US" sz="900" dirty="0" smtClean="0"/>
                        <a:t>300k</a:t>
                      </a:r>
                      <a:endParaRPr lang="en-US" sz="900" dirty="0"/>
                    </a:p>
                  </a:txBody>
                  <a:tcPr marL="68580" marR="68580" marT="34290" marB="34290"/>
                </a:tc>
                <a:extLst>
                  <a:ext uri="{0D108BD9-81ED-4DB2-BD59-A6C34878D82A}">
                    <a16:rowId xmlns:a16="http://schemas.microsoft.com/office/drawing/2014/main" val="10005"/>
                  </a:ext>
                </a:extLst>
              </a:tr>
              <a:tr h="205740">
                <a:tc>
                  <a:txBody>
                    <a:bodyPr/>
                    <a:lstStyle/>
                    <a:p>
                      <a:r>
                        <a:rPr lang="en-US" sz="900" dirty="0" smtClean="0"/>
                        <a:t>Fred</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24</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tc>
                  <a:txBody>
                    <a:bodyPr/>
                    <a:lstStyle/>
                    <a:p>
                      <a:r>
                        <a:rPr lang="en-US" sz="900" dirty="0" smtClean="0"/>
                        <a:t>20k</a:t>
                      </a:r>
                      <a:endParaRPr lang="en-US" sz="900" dirty="0"/>
                    </a:p>
                  </a:txBody>
                  <a:tcPr marL="68580" marR="68580" marT="34290" marB="34290"/>
                </a:tc>
                <a:extLst>
                  <a:ext uri="{0D108BD9-81ED-4DB2-BD59-A6C34878D82A}">
                    <a16:rowId xmlns:a16="http://schemas.microsoft.com/office/drawing/2014/main" val="10006"/>
                  </a:ext>
                </a:extLst>
              </a:tr>
              <a:tr h="205740">
                <a:tc>
                  <a:txBody>
                    <a:bodyPr/>
                    <a:lstStyle/>
                    <a:p>
                      <a:r>
                        <a:rPr lang="en-US" sz="900" dirty="0" smtClean="0"/>
                        <a:t>George</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22</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tc>
                  <a:txBody>
                    <a:bodyPr/>
                    <a:lstStyle/>
                    <a:p>
                      <a:r>
                        <a:rPr lang="en-US" sz="900" dirty="0" smtClean="0"/>
                        <a:t>45k</a:t>
                      </a:r>
                      <a:endParaRPr lang="en-US" sz="900" dirty="0"/>
                    </a:p>
                  </a:txBody>
                  <a:tcPr marL="68580" marR="68580" marT="34290" marB="34290"/>
                </a:tc>
                <a:extLst>
                  <a:ext uri="{0D108BD9-81ED-4DB2-BD59-A6C34878D82A}">
                    <a16:rowId xmlns:a16="http://schemas.microsoft.com/office/drawing/2014/main" val="10007"/>
                  </a:ext>
                </a:extLst>
              </a:tr>
              <a:tr h="205740">
                <a:tc>
                  <a:txBody>
                    <a:bodyPr/>
                    <a:lstStyle/>
                    <a:p>
                      <a:r>
                        <a:rPr lang="en-US" sz="900" dirty="0" smtClean="0"/>
                        <a:t>Harry</a:t>
                      </a:r>
                      <a:endParaRPr lang="en-US" sz="900" dirty="0"/>
                    </a:p>
                  </a:txBody>
                  <a:tcPr marL="68580" marR="68580" marT="34290" marB="34290"/>
                </a:tc>
                <a:tc>
                  <a:txBody>
                    <a:bodyPr/>
                    <a:lstStyle/>
                    <a:p>
                      <a:r>
                        <a:rPr lang="en-US" sz="900" dirty="0" smtClean="0"/>
                        <a:t>M</a:t>
                      </a:r>
                      <a:endParaRPr lang="en-US" sz="900" dirty="0"/>
                    </a:p>
                  </a:txBody>
                  <a:tcPr marL="68580" marR="68580" marT="34290" marB="34290"/>
                </a:tc>
                <a:tc>
                  <a:txBody>
                    <a:bodyPr/>
                    <a:lstStyle/>
                    <a:p>
                      <a:r>
                        <a:rPr lang="en-US" sz="900" dirty="0" smtClean="0"/>
                        <a:t>40</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tc>
                  <a:txBody>
                    <a:bodyPr/>
                    <a:lstStyle/>
                    <a:p>
                      <a:r>
                        <a:rPr lang="en-US" sz="900" dirty="0" smtClean="0"/>
                        <a:t>95k</a:t>
                      </a:r>
                      <a:endParaRPr lang="en-US" sz="900" dirty="0"/>
                    </a:p>
                  </a:txBody>
                  <a:tcPr marL="68580" marR="68580" marT="34290" marB="34290"/>
                </a:tc>
                <a:extLst>
                  <a:ext uri="{0D108BD9-81ED-4DB2-BD59-A6C34878D82A}">
                    <a16:rowId xmlns:a16="http://schemas.microsoft.com/office/drawing/2014/main" val="10008"/>
                  </a:ext>
                </a:extLst>
              </a:tr>
              <a:tr h="205740">
                <a:tc>
                  <a:txBody>
                    <a:bodyPr/>
                    <a:lstStyle/>
                    <a:p>
                      <a:r>
                        <a:rPr lang="en-US" sz="900" dirty="0" smtClean="0"/>
                        <a:t>Irene</a:t>
                      </a:r>
                      <a:endParaRPr lang="en-US" sz="900" dirty="0"/>
                    </a:p>
                  </a:txBody>
                  <a:tcPr marL="68580" marR="68580" marT="34290" marB="34290"/>
                </a:tc>
                <a:tc>
                  <a:txBody>
                    <a:bodyPr/>
                    <a:lstStyle/>
                    <a:p>
                      <a:r>
                        <a:rPr lang="en-US" sz="900" dirty="0" smtClean="0"/>
                        <a:t>F</a:t>
                      </a:r>
                      <a:endParaRPr lang="en-US" sz="900" dirty="0"/>
                    </a:p>
                  </a:txBody>
                  <a:tcPr marL="68580" marR="68580" marT="34290" marB="34290"/>
                </a:tc>
                <a:tc>
                  <a:txBody>
                    <a:bodyPr/>
                    <a:lstStyle/>
                    <a:p>
                      <a:r>
                        <a:rPr lang="en-US" sz="900" dirty="0" smtClean="0"/>
                        <a:t>45</a:t>
                      </a:r>
                      <a:endParaRPr lang="en-US" sz="900" dirty="0"/>
                    </a:p>
                  </a:txBody>
                  <a:tcPr marL="68580" marR="68580" marT="34290" marB="34290"/>
                </a:tc>
                <a:tc>
                  <a:txBody>
                    <a:bodyPr/>
                    <a:lstStyle/>
                    <a:p>
                      <a:r>
                        <a:rPr lang="en-US" sz="900" dirty="0" smtClean="0"/>
                        <a:t>heart</a:t>
                      </a:r>
                      <a:endParaRPr lang="en-US" sz="900" dirty="0"/>
                    </a:p>
                  </a:txBody>
                  <a:tcPr marL="68580" marR="68580" marT="34290" marB="34290"/>
                </a:tc>
                <a:tc>
                  <a:txBody>
                    <a:bodyPr/>
                    <a:lstStyle/>
                    <a:p>
                      <a:r>
                        <a:rPr lang="en-US" sz="900" dirty="0" smtClean="0"/>
                        <a:t>70k</a:t>
                      </a:r>
                      <a:endParaRPr lang="en-US" sz="900" dirty="0"/>
                    </a:p>
                  </a:txBody>
                  <a:tcPr marL="68580" marR="68580" marT="34290" marB="34290"/>
                </a:tc>
                <a:extLst>
                  <a:ext uri="{0D108BD9-81ED-4DB2-BD59-A6C34878D82A}">
                    <a16:rowId xmlns:a16="http://schemas.microsoft.com/office/drawing/2014/main" val="10009"/>
                  </a:ext>
                </a:extLst>
              </a:tr>
            </a:tbl>
          </a:graphicData>
        </a:graphic>
      </p:graphicFrame>
      <p:sp>
        <p:nvSpPr>
          <p:cNvPr id="12" name="Left Arrow 11"/>
          <p:cNvSpPr/>
          <p:nvPr/>
        </p:nvSpPr>
        <p:spPr>
          <a:xfrm>
            <a:off x="4400550" y="1600200"/>
            <a:ext cx="685800"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extBox 12"/>
          <p:cNvSpPr txBox="1"/>
          <p:nvPr/>
        </p:nvSpPr>
        <p:spPr>
          <a:xfrm>
            <a:off x="5257800" y="1657350"/>
            <a:ext cx="1200150" cy="323165"/>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500" dirty="0">
                <a:solidFill>
                  <a:schemeClr val="tx1"/>
                </a:solidFill>
              </a:rPr>
              <a:t>Query f </a:t>
            </a:r>
          </a:p>
        </p:txBody>
      </p:sp>
      <p:sp>
        <p:nvSpPr>
          <p:cNvPr id="14" name="TextBox 13"/>
          <p:cNvSpPr txBox="1"/>
          <p:nvPr/>
        </p:nvSpPr>
        <p:spPr>
          <a:xfrm>
            <a:off x="5257800" y="2228850"/>
            <a:ext cx="1943100" cy="323165"/>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500" dirty="0">
                <a:solidFill>
                  <a:schemeClr val="tx1"/>
                </a:solidFill>
              </a:rPr>
              <a:t>Query result  + noise </a:t>
            </a:r>
          </a:p>
        </p:txBody>
      </p:sp>
      <p:sp>
        <p:nvSpPr>
          <p:cNvPr id="15" name="TextBox 14"/>
          <p:cNvSpPr txBox="1"/>
          <p:nvPr/>
        </p:nvSpPr>
        <p:spPr>
          <a:xfrm>
            <a:off x="4783791" y="3257550"/>
            <a:ext cx="2771775" cy="784830"/>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500" dirty="0">
                <a:solidFill>
                  <a:srgbClr val="C00000"/>
                </a:solidFill>
              </a:rPr>
              <a:t>Cannot be used to derive whether any  individual is included in the database  </a:t>
            </a:r>
          </a:p>
        </p:txBody>
      </p:sp>
      <p:sp>
        <p:nvSpPr>
          <p:cNvPr id="3" name="Down Arrow 2"/>
          <p:cNvSpPr/>
          <p:nvPr/>
        </p:nvSpPr>
        <p:spPr>
          <a:xfrm>
            <a:off x="6000750" y="2571750"/>
            <a:ext cx="228600" cy="685800"/>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lide Number Placeholder 3"/>
          <p:cNvSpPr>
            <a:spLocks noGrp="1"/>
          </p:cNvSpPr>
          <p:nvPr>
            <p:ph type="sldNum" sz="quarter" idx="12"/>
          </p:nvPr>
        </p:nvSpPr>
        <p:spPr>
          <a:xfrm>
            <a:off x="6741618" y="4767263"/>
            <a:ext cx="2133600" cy="273844"/>
          </a:xfrm>
        </p:spPr>
        <p:txBody>
          <a:bodyPr/>
          <a:lstStyle/>
          <a:p>
            <a:r>
              <a:rPr lang="en-US" dirty="0" smtClean="0"/>
              <a:t>3</a:t>
            </a:r>
            <a:endParaRPr lang="en-US" dirty="0"/>
          </a:p>
        </p:txBody>
      </p:sp>
    </p:spTree>
    <p:extLst>
      <p:ext uri="{BB962C8B-B14F-4D97-AF65-F5344CB8AC3E}">
        <p14:creationId xmlns:p14="http://schemas.microsoft.com/office/powerpoint/2010/main" val="342027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DP-Preserving Deep Learning</a:t>
            </a:r>
            <a:endParaRPr lang="en-US" dirty="0"/>
          </a:p>
        </p:txBody>
      </p:sp>
      <p:sp>
        <p:nvSpPr>
          <p:cNvPr id="3" name="Content Placeholder 2"/>
          <p:cNvSpPr>
            <a:spLocks noGrp="1"/>
          </p:cNvSpPr>
          <p:nvPr>
            <p:ph idx="1"/>
          </p:nvPr>
        </p:nvSpPr>
        <p:spPr>
          <a:xfrm>
            <a:off x="914400" y="923701"/>
            <a:ext cx="7960818" cy="3843562"/>
          </a:xfrm>
        </p:spPr>
        <p:txBody>
          <a:bodyPr>
            <a:normAutofit/>
          </a:bodyPr>
          <a:lstStyle/>
          <a:p>
            <a:r>
              <a:rPr lang="en-US" dirty="0" smtClean="0"/>
              <a:t>A non-trivial task due to the multi-layer structure, activation function, loss function </a:t>
            </a:r>
          </a:p>
          <a:p>
            <a:r>
              <a:rPr lang="en-US" dirty="0" smtClean="0"/>
              <a:t>State-of-the-art</a:t>
            </a:r>
          </a:p>
          <a:p>
            <a:pPr lvl="1"/>
            <a:r>
              <a:rPr lang="en-US" dirty="0" smtClean="0"/>
              <a:t>Distributed DP deep learning (</a:t>
            </a:r>
            <a:r>
              <a:rPr lang="en-US" dirty="0" err="1" smtClean="0"/>
              <a:t>Shokri</a:t>
            </a:r>
            <a:r>
              <a:rPr lang="en-US" dirty="0" smtClean="0"/>
              <a:t> &amp; </a:t>
            </a:r>
            <a:r>
              <a:rPr lang="en-US" dirty="0" err="1" smtClean="0"/>
              <a:t>Shamatikov</a:t>
            </a:r>
            <a:r>
              <a:rPr lang="en-US" dirty="0" smtClean="0"/>
              <a:t>, CCS 2015)</a:t>
            </a:r>
          </a:p>
          <a:p>
            <a:pPr lvl="1"/>
            <a:r>
              <a:rPr lang="en-US" dirty="0" err="1" smtClean="0"/>
              <a:t>pSGD</a:t>
            </a:r>
            <a:r>
              <a:rPr lang="en-US" dirty="0" smtClean="0"/>
              <a:t> (</a:t>
            </a:r>
            <a:r>
              <a:rPr lang="en-US" dirty="0" err="1" smtClean="0"/>
              <a:t>Abadi</a:t>
            </a:r>
            <a:r>
              <a:rPr lang="en-US" dirty="0" smtClean="0"/>
              <a:t> et al., CCS2016)</a:t>
            </a:r>
          </a:p>
          <a:p>
            <a:pPr lvl="1"/>
            <a:r>
              <a:rPr lang="en-US" dirty="0" err="1" smtClean="0">
                <a:solidFill>
                  <a:srgbClr val="C00000"/>
                </a:solidFill>
              </a:rPr>
              <a:t>AdLM</a:t>
            </a:r>
            <a:r>
              <a:rPr lang="en-US" dirty="0" smtClean="0"/>
              <a:t> – Adaptive Laplace Mechanism (Phan et al., ICDM2017)</a:t>
            </a:r>
          </a:p>
          <a:p>
            <a:pPr lvl="1"/>
            <a:r>
              <a:rPr lang="en-US" dirty="0" err="1" smtClean="0">
                <a:solidFill>
                  <a:srgbClr val="C00000"/>
                </a:solidFill>
              </a:rPr>
              <a:t>dPAs</a:t>
            </a:r>
            <a:r>
              <a:rPr lang="en-US" dirty="0" smtClean="0"/>
              <a:t> – Auto-encoder (Phan et al., AAAI2016)</a:t>
            </a:r>
          </a:p>
          <a:p>
            <a:pPr lvl="1"/>
            <a:r>
              <a:rPr lang="en-US" dirty="0" err="1">
                <a:solidFill>
                  <a:srgbClr val="C00000"/>
                </a:solidFill>
              </a:rPr>
              <a:t>p</a:t>
            </a:r>
            <a:r>
              <a:rPr lang="en-US" dirty="0" err="1" smtClean="0">
                <a:solidFill>
                  <a:srgbClr val="C00000"/>
                </a:solidFill>
              </a:rPr>
              <a:t>CDBNs</a:t>
            </a:r>
            <a:r>
              <a:rPr lang="en-US" dirty="0" smtClean="0"/>
              <a:t> - Convolutional Deep Belief Networks (Phan et al., ML 2017)</a:t>
            </a:r>
          </a:p>
          <a:p>
            <a:pPr marL="914400" lvl="2" indent="0">
              <a:buNone/>
            </a:pPr>
            <a:endParaRPr lang="en-US" dirty="0" smtClean="0"/>
          </a:p>
          <a:p>
            <a:pPr lvl="2"/>
            <a:endParaRPr lang="en-US" dirty="0"/>
          </a:p>
        </p:txBody>
      </p:sp>
      <p:sp>
        <p:nvSpPr>
          <p:cNvPr id="4" name="Slide Number Placeholder 3"/>
          <p:cNvSpPr>
            <a:spLocks noGrp="1"/>
          </p:cNvSpPr>
          <p:nvPr>
            <p:ph type="sldNum" sz="quarter" idx="12"/>
          </p:nvPr>
        </p:nvSpPr>
        <p:spPr/>
        <p:txBody>
          <a:bodyPr/>
          <a:lstStyle/>
          <a:p>
            <a:fld id="{AD0404F6-59B7-DA4C-9944-3A9B23A353FB}" type="slidenum">
              <a:rPr lang="en-US" smtClean="0"/>
              <a:pPr/>
              <a:t>30</a:t>
            </a:fld>
            <a:endParaRPr lang="en-US"/>
          </a:p>
        </p:txBody>
      </p:sp>
    </p:spTree>
    <p:extLst>
      <p:ext uri="{BB962C8B-B14F-4D97-AF65-F5344CB8AC3E}">
        <p14:creationId xmlns:p14="http://schemas.microsoft.com/office/powerpoint/2010/main" val="2960149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pSGD</a:t>
            </a:r>
            <a:r>
              <a:rPr lang="en-US" dirty="0"/>
              <a:t> (</a:t>
            </a:r>
            <a:r>
              <a:rPr lang="en-US" dirty="0" err="1"/>
              <a:t>Abadi</a:t>
            </a:r>
            <a:r>
              <a:rPr lang="en-US" dirty="0"/>
              <a:t> et al., CCS2016</a:t>
            </a:r>
            <a:r>
              <a:rPr lang="en-US" dirty="0" smtClean="0"/>
              <a:t>)</a:t>
            </a:r>
            <a:endParaRPr lang="en-US" dirty="0"/>
          </a:p>
        </p:txBody>
      </p:sp>
      <p:pic>
        <p:nvPicPr>
          <p:cNvPr id="5" name="Content Placeholder 4"/>
          <p:cNvPicPr>
            <a:picLocks noGrp="1" noChangeAspect="1"/>
          </p:cNvPicPr>
          <p:nvPr>
            <p:ph idx="1"/>
          </p:nvPr>
        </p:nvPicPr>
        <p:blipFill rotWithShape="1">
          <a:blip r:embed="rId3"/>
          <a:srcRect l="13007" t="37573" r="71434" b="16112"/>
          <a:stretch/>
        </p:blipFill>
        <p:spPr>
          <a:xfrm>
            <a:off x="1021606" y="1167893"/>
            <a:ext cx="3964603" cy="3319199"/>
          </a:xfrm>
          <a:prstGeom prst="rect">
            <a:avLst/>
          </a:prstGeom>
        </p:spPr>
      </p:pic>
      <p:sp>
        <p:nvSpPr>
          <p:cNvPr id="4" name="Slide Number Placeholder 3"/>
          <p:cNvSpPr>
            <a:spLocks noGrp="1"/>
          </p:cNvSpPr>
          <p:nvPr>
            <p:ph type="sldNum" sz="quarter" idx="12"/>
          </p:nvPr>
        </p:nvSpPr>
        <p:spPr/>
        <p:txBody>
          <a:bodyPr/>
          <a:lstStyle/>
          <a:p>
            <a:fld id="{2066355A-084C-D24E-9AD2-7E4FC41EA627}" type="slidenum">
              <a:rPr lang="en-US" smtClean="0"/>
              <a:t>31</a:t>
            </a:fld>
            <a:endParaRPr lang="en-US"/>
          </a:p>
        </p:txBody>
      </p:sp>
      <p:sp>
        <p:nvSpPr>
          <p:cNvPr id="6" name="Rectangle 5"/>
          <p:cNvSpPr/>
          <p:nvPr/>
        </p:nvSpPr>
        <p:spPr>
          <a:xfrm>
            <a:off x="5437880" y="3243607"/>
            <a:ext cx="3153748" cy="1477328"/>
          </a:xfrm>
          <a:prstGeom prst="rect">
            <a:avLst/>
          </a:prstGeom>
        </p:spPr>
        <p:txBody>
          <a:bodyPr wrap="square">
            <a:spAutoFit/>
          </a:bodyPr>
          <a:lstStyle/>
          <a:p>
            <a:pPr marL="285750" indent="-285750">
              <a:buFont typeface="Arial" panose="020B0604020202020204" pitchFamily="34" charset="0"/>
              <a:buChar char="•"/>
            </a:pPr>
            <a:r>
              <a:rPr lang="en-US" dirty="0"/>
              <a:t>Private stochastic gradient descent algorithm and privacy accountant</a:t>
            </a:r>
          </a:p>
          <a:p>
            <a:pPr marL="285750" indent="-285750">
              <a:buFont typeface="Arial" panose="020B0604020202020204" pitchFamily="34" charset="0"/>
              <a:buChar char="•"/>
            </a:pPr>
            <a:r>
              <a:rPr lang="en-US" dirty="0" smtClean="0"/>
              <a:t>Dependent </a:t>
            </a:r>
            <a:r>
              <a:rPr lang="en-US" dirty="0"/>
              <a:t>on the number of epochs</a:t>
            </a:r>
          </a:p>
        </p:txBody>
      </p:sp>
      <p:sp>
        <p:nvSpPr>
          <p:cNvPr id="7" name="Rectangle 6"/>
          <p:cNvSpPr/>
          <p:nvPr/>
        </p:nvSpPr>
        <p:spPr>
          <a:xfrm>
            <a:off x="1140070" y="3243607"/>
            <a:ext cx="2649894" cy="37322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Content Placeholder 4"/>
          <p:cNvPicPr>
            <a:picLocks noChangeAspect="1"/>
          </p:cNvPicPr>
          <p:nvPr/>
        </p:nvPicPr>
        <p:blipFill rotWithShape="1">
          <a:blip r:embed="rId4"/>
          <a:srcRect l="51347" t="59581" r="28393" b="14071"/>
          <a:stretch/>
        </p:blipFill>
        <p:spPr>
          <a:xfrm>
            <a:off x="5437880" y="965376"/>
            <a:ext cx="2799595" cy="2332996"/>
          </a:xfrm>
          <a:prstGeom prst="rect">
            <a:avLst/>
          </a:prstGeom>
        </p:spPr>
      </p:pic>
    </p:spTree>
    <p:extLst>
      <p:ext uri="{BB962C8B-B14F-4D97-AF65-F5344CB8AC3E}">
        <p14:creationId xmlns:p14="http://schemas.microsoft.com/office/powerpoint/2010/main" val="2236333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064" y="164504"/>
            <a:ext cx="7911994" cy="659987"/>
          </a:xfrm>
        </p:spPr>
        <p:txBody>
          <a:bodyPr/>
          <a:lstStyle/>
          <a:p>
            <a:pPr algn="l"/>
            <a:r>
              <a:rPr lang="en-US" sz="2400" dirty="0" err="1">
                <a:solidFill>
                  <a:srgbClr val="C00000"/>
                </a:solidFill>
              </a:rPr>
              <a:t>AdLM</a:t>
            </a:r>
            <a:r>
              <a:rPr lang="en-US" sz="2400" dirty="0"/>
              <a:t> – Adaptive Laplace Mechanism (Phan et al., </a:t>
            </a:r>
            <a:r>
              <a:rPr lang="en-US" sz="2400" dirty="0" smtClean="0"/>
              <a:t>ICDM2017)</a:t>
            </a:r>
            <a:endParaRPr lang="en-US" sz="2400" dirty="0"/>
          </a:p>
        </p:txBody>
      </p:sp>
      <p:pic>
        <p:nvPicPr>
          <p:cNvPr id="5" name="Content Placeholder 4"/>
          <p:cNvPicPr>
            <a:picLocks noGrp="1" noChangeAspect="1"/>
          </p:cNvPicPr>
          <p:nvPr>
            <p:ph idx="1"/>
          </p:nvPr>
        </p:nvPicPr>
        <p:blipFill rotWithShape="1">
          <a:blip r:embed="rId2"/>
          <a:srcRect l="24827" t="16642" r="60987" b="6139"/>
          <a:stretch/>
        </p:blipFill>
        <p:spPr>
          <a:xfrm>
            <a:off x="1716833" y="914400"/>
            <a:ext cx="2569417" cy="3933825"/>
          </a:xfrm>
          <a:prstGeom prst="rect">
            <a:avLst/>
          </a:prstGeom>
        </p:spPr>
      </p:pic>
      <p:sp>
        <p:nvSpPr>
          <p:cNvPr id="4" name="Slide Number Placeholder 3"/>
          <p:cNvSpPr>
            <a:spLocks noGrp="1"/>
          </p:cNvSpPr>
          <p:nvPr>
            <p:ph type="sldNum" sz="quarter" idx="12"/>
          </p:nvPr>
        </p:nvSpPr>
        <p:spPr/>
        <p:txBody>
          <a:bodyPr/>
          <a:lstStyle/>
          <a:p>
            <a:fld id="{2066355A-084C-D24E-9AD2-7E4FC41EA627}" type="slidenum">
              <a:rPr lang="en-US" smtClean="0"/>
              <a:t>32</a:t>
            </a:fld>
            <a:endParaRPr lang="en-US"/>
          </a:p>
        </p:txBody>
      </p:sp>
      <p:pic>
        <p:nvPicPr>
          <p:cNvPr id="7" name="Picture 6"/>
          <p:cNvPicPr>
            <a:picLocks noChangeAspect="1"/>
          </p:cNvPicPr>
          <p:nvPr/>
        </p:nvPicPr>
        <p:blipFill>
          <a:blip r:embed="rId3"/>
          <a:stretch>
            <a:fillRect/>
          </a:stretch>
        </p:blipFill>
        <p:spPr>
          <a:xfrm>
            <a:off x="5096314" y="914400"/>
            <a:ext cx="1878897" cy="2237321"/>
          </a:xfrm>
          <a:prstGeom prst="rect">
            <a:avLst/>
          </a:prstGeom>
        </p:spPr>
      </p:pic>
      <p:sp>
        <p:nvSpPr>
          <p:cNvPr id="8" name="Rectangle 7"/>
          <p:cNvSpPr/>
          <p:nvPr/>
        </p:nvSpPr>
        <p:spPr>
          <a:xfrm>
            <a:off x="4455618" y="3241630"/>
            <a:ext cx="4572000" cy="1754326"/>
          </a:xfrm>
          <a:prstGeom prst="rect">
            <a:avLst/>
          </a:prstGeom>
        </p:spPr>
        <p:txBody>
          <a:bodyPr>
            <a:spAutoFit/>
          </a:bodyPr>
          <a:lstStyle/>
          <a:p>
            <a:pPr marL="285750" indent="-285750">
              <a:buFont typeface="Arial" panose="020B0604020202020204" pitchFamily="34" charset="0"/>
              <a:buChar char="•"/>
            </a:pPr>
            <a:r>
              <a:rPr lang="en-US" dirty="0" smtClean="0"/>
              <a:t>Add adaptive </a:t>
            </a:r>
            <a:r>
              <a:rPr lang="en-US" dirty="0" err="1" smtClean="0"/>
              <a:t>laplace</a:t>
            </a:r>
            <a:r>
              <a:rPr lang="en-US" dirty="0" smtClean="0"/>
              <a:t> noise to affine transformation in the </a:t>
            </a:r>
            <a:r>
              <a:rPr lang="en-US" dirty="0" smtClean="0">
                <a:solidFill>
                  <a:srgbClr val="C00000"/>
                </a:solidFill>
              </a:rPr>
              <a:t>input layer</a:t>
            </a:r>
            <a:endParaRPr lang="en-US" dirty="0">
              <a:solidFill>
                <a:srgbClr val="C00000"/>
              </a:solidFill>
            </a:endParaRPr>
          </a:p>
          <a:p>
            <a:pPr marL="285750" indent="-285750">
              <a:buFont typeface="Arial" panose="020B0604020202020204" pitchFamily="34" charset="0"/>
              <a:buChar char="•"/>
            </a:pPr>
            <a:r>
              <a:rPr lang="en-US" dirty="0" smtClean="0"/>
              <a:t>Apply functional mechanism by adding noise to approximation of loss function in the </a:t>
            </a:r>
            <a:r>
              <a:rPr lang="en-US" dirty="0" smtClean="0">
                <a:solidFill>
                  <a:srgbClr val="C00000"/>
                </a:solidFill>
              </a:rPr>
              <a:t>output layer </a:t>
            </a:r>
          </a:p>
          <a:p>
            <a:pPr marL="285750" indent="-285750">
              <a:buFont typeface="Arial" panose="020B0604020202020204" pitchFamily="34" charset="0"/>
              <a:buChar char="•"/>
            </a:pPr>
            <a:r>
              <a:rPr lang="en-US" dirty="0" smtClean="0"/>
              <a:t>Independent on the number of epochs</a:t>
            </a:r>
            <a:endParaRPr lang="en-US" dirty="0"/>
          </a:p>
        </p:txBody>
      </p:sp>
      <p:pic>
        <p:nvPicPr>
          <p:cNvPr id="3" name="Picture 2"/>
          <p:cNvPicPr>
            <a:picLocks noChangeAspect="1"/>
          </p:cNvPicPr>
          <p:nvPr/>
        </p:nvPicPr>
        <p:blipFill>
          <a:blip r:embed="rId4"/>
          <a:stretch>
            <a:fillRect/>
          </a:stretch>
        </p:blipFill>
        <p:spPr>
          <a:xfrm>
            <a:off x="1735882" y="2062482"/>
            <a:ext cx="2531317" cy="275604"/>
          </a:xfrm>
          <a:prstGeom prst="rect">
            <a:avLst/>
          </a:prstGeom>
        </p:spPr>
      </p:pic>
      <p:pic>
        <p:nvPicPr>
          <p:cNvPr id="6" name="Picture 5"/>
          <p:cNvPicPr>
            <a:picLocks noChangeAspect="1"/>
          </p:cNvPicPr>
          <p:nvPr/>
        </p:nvPicPr>
        <p:blipFill>
          <a:blip r:embed="rId4"/>
          <a:stretch>
            <a:fillRect/>
          </a:stretch>
        </p:blipFill>
        <p:spPr>
          <a:xfrm>
            <a:off x="1681698" y="1466127"/>
            <a:ext cx="2558494" cy="281650"/>
          </a:xfrm>
          <a:prstGeom prst="rect">
            <a:avLst/>
          </a:prstGeom>
        </p:spPr>
      </p:pic>
      <p:pic>
        <p:nvPicPr>
          <p:cNvPr id="9" name="Picture 8"/>
          <p:cNvPicPr>
            <a:picLocks noChangeAspect="1"/>
          </p:cNvPicPr>
          <p:nvPr/>
        </p:nvPicPr>
        <p:blipFill>
          <a:blip r:embed="rId4"/>
          <a:stretch>
            <a:fillRect/>
          </a:stretch>
        </p:blipFill>
        <p:spPr>
          <a:xfrm>
            <a:off x="1790068" y="3103828"/>
            <a:ext cx="2531317" cy="275604"/>
          </a:xfrm>
          <a:prstGeom prst="rect">
            <a:avLst/>
          </a:prstGeom>
        </p:spPr>
      </p:pic>
    </p:spTree>
    <p:extLst>
      <p:ext uri="{BB962C8B-B14F-4D97-AF65-F5344CB8AC3E}">
        <p14:creationId xmlns:p14="http://schemas.microsoft.com/office/powerpoint/2010/main" val="704871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pSGD</a:t>
            </a:r>
            <a:r>
              <a:rPr lang="en-US" dirty="0" smtClean="0"/>
              <a:t> vs. </a:t>
            </a:r>
            <a:r>
              <a:rPr lang="en-US" dirty="0" err="1" smtClean="0"/>
              <a:t>AdLM</a:t>
            </a:r>
            <a:endParaRPr lang="en-US" dirty="0"/>
          </a:p>
        </p:txBody>
      </p:sp>
      <p:sp>
        <p:nvSpPr>
          <p:cNvPr id="3" name="Content Placeholder 2"/>
          <p:cNvSpPr>
            <a:spLocks noGrp="1"/>
          </p:cNvSpPr>
          <p:nvPr>
            <p:ph idx="1"/>
          </p:nvPr>
        </p:nvSpPr>
        <p:spPr/>
        <p:txBody>
          <a:bodyPr/>
          <a:lstStyle/>
          <a:p>
            <a:r>
              <a:rPr lang="en-US" dirty="0" smtClean="0"/>
              <a:t>Handwriting Digit Recognition – MNIST dataset</a:t>
            </a:r>
          </a:p>
        </p:txBody>
      </p:sp>
      <p:sp>
        <p:nvSpPr>
          <p:cNvPr id="4" name="Slide Number Placeholder 3"/>
          <p:cNvSpPr>
            <a:spLocks noGrp="1"/>
          </p:cNvSpPr>
          <p:nvPr>
            <p:ph type="sldNum" sz="quarter" idx="12"/>
          </p:nvPr>
        </p:nvSpPr>
        <p:spPr/>
        <p:txBody>
          <a:bodyPr/>
          <a:lstStyle/>
          <a:p>
            <a:fld id="{AD0404F6-59B7-DA4C-9944-3A9B23A353FB}" type="slidenum">
              <a:rPr lang="en-US" smtClean="0"/>
              <a:pPr/>
              <a:t>33</a:t>
            </a:fld>
            <a:endParaRPr lang="en-US"/>
          </a:p>
        </p:txBody>
      </p:sp>
      <p:pic>
        <p:nvPicPr>
          <p:cNvPr id="5" name="Picture 4"/>
          <p:cNvPicPr>
            <a:picLocks noChangeAspect="1"/>
          </p:cNvPicPr>
          <p:nvPr/>
        </p:nvPicPr>
        <p:blipFill rotWithShape="1">
          <a:blip r:embed="rId3"/>
          <a:srcRect l="56458" t="9313" r="6823" b="55492"/>
          <a:stretch/>
        </p:blipFill>
        <p:spPr>
          <a:xfrm>
            <a:off x="1551100" y="1637969"/>
            <a:ext cx="6813671" cy="1836751"/>
          </a:xfrm>
          <a:prstGeom prst="rect">
            <a:avLst/>
          </a:prstGeom>
        </p:spPr>
      </p:pic>
    </p:spTree>
    <p:extLst>
      <p:ext uri="{BB962C8B-B14F-4D97-AF65-F5344CB8AC3E}">
        <p14:creationId xmlns:p14="http://schemas.microsoft.com/office/powerpoint/2010/main" val="30158129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err="1">
                <a:solidFill>
                  <a:srgbClr val="C00000"/>
                </a:solidFill>
              </a:rPr>
              <a:t>dPAs</a:t>
            </a:r>
            <a:r>
              <a:rPr lang="en-US" sz="3200" dirty="0"/>
              <a:t> – Auto-encoder (Phan et al., AAAI2016</a:t>
            </a:r>
            <a:r>
              <a:rPr lang="en-US" sz="3200" dirty="0" smtClean="0"/>
              <a:t>)</a:t>
            </a:r>
            <a:endParaRPr lang="en-US" sz="3200" dirty="0"/>
          </a:p>
        </p:txBody>
      </p:sp>
      <p:pic>
        <p:nvPicPr>
          <p:cNvPr id="5" name="Content Placeholder 4"/>
          <p:cNvPicPr>
            <a:picLocks noGrp="1" noChangeAspect="1"/>
          </p:cNvPicPr>
          <p:nvPr>
            <p:ph idx="1"/>
          </p:nvPr>
        </p:nvPicPr>
        <p:blipFill rotWithShape="1">
          <a:blip r:embed="rId2"/>
          <a:srcRect l="75099" t="13472" r="11983" b="60411"/>
          <a:stretch/>
        </p:blipFill>
        <p:spPr>
          <a:xfrm>
            <a:off x="1084216" y="1201782"/>
            <a:ext cx="3204678" cy="1822269"/>
          </a:xfrm>
          <a:prstGeom prst="rect">
            <a:avLst/>
          </a:prstGeom>
        </p:spPr>
      </p:pic>
      <p:sp>
        <p:nvSpPr>
          <p:cNvPr id="4" name="Slide Number Placeholder 3"/>
          <p:cNvSpPr>
            <a:spLocks noGrp="1"/>
          </p:cNvSpPr>
          <p:nvPr>
            <p:ph type="sldNum" sz="quarter" idx="12"/>
          </p:nvPr>
        </p:nvSpPr>
        <p:spPr/>
        <p:txBody>
          <a:bodyPr/>
          <a:lstStyle/>
          <a:p>
            <a:fld id="{2066355A-084C-D24E-9AD2-7E4FC41EA627}" type="slidenum">
              <a:rPr lang="en-US" smtClean="0"/>
              <a:t>34</a:t>
            </a:fld>
            <a:endParaRPr lang="en-US"/>
          </a:p>
        </p:txBody>
      </p:sp>
      <p:pic>
        <p:nvPicPr>
          <p:cNvPr id="7" name="Picture 6"/>
          <p:cNvPicPr>
            <a:picLocks noChangeAspect="1"/>
          </p:cNvPicPr>
          <p:nvPr/>
        </p:nvPicPr>
        <p:blipFill>
          <a:blip r:embed="rId3"/>
          <a:stretch>
            <a:fillRect/>
          </a:stretch>
        </p:blipFill>
        <p:spPr>
          <a:xfrm>
            <a:off x="4688205" y="1136333"/>
            <a:ext cx="3547926" cy="1996403"/>
          </a:xfrm>
          <a:prstGeom prst="rect">
            <a:avLst/>
          </a:prstGeom>
        </p:spPr>
      </p:pic>
      <p:sp>
        <p:nvSpPr>
          <p:cNvPr id="8" name="Rectangle 7"/>
          <p:cNvSpPr/>
          <p:nvPr/>
        </p:nvSpPr>
        <p:spPr>
          <a:xfrm>
            <a:off x="3304903" y="3286781"/>
            <a:ext cx="5570315" cy="1754326"/>
          </a:xfrm>
          <a:prstGeom prst="rect">
            <a:avLst/>
          </a:prstGeom>
        </p:spPr>
        <p:txBody>
          <a:bodyPr wrap="square">
            <a:spAutoFit/>
          </a:bodyPr>
          <a:lstStyle/>
          <a:p>
            <a:pPr marL="285750" indent="-285750">
              <a:buFont typeface="Arial" panose="020B0604020202020204" pitchFamily="34" charset="0"/>
              <a:buChar char="•"/>
            </a:pPr>
            <a:r>
              <a:rPr lang="en-US" dirty="0" smtClean="0"/>
              <a:t>Apply </a:t>
            </a:r>
            <a:r>
              <a:rPr lang="en-US" dirty="0"/>
              <a:t>functional mechanism by adding </a:t>
            </a:r>
            <a:r>
              <a:rPr lang="en-US" dirty="0" smtClean="0"/>
              <a:t>noise to polynomial approximation of  </a:t>
            </a:r>
            <a:endParaRPr lang="en-US" dirty="0"/>
          </a:p>
          <a:p>
            <a:pPr marL="742950" lvl="1" indent="-285750">
              <a:buFont typeface="Arial" panose="020B0604020202020204" pitchFamily="34" charset="0"/>
              <a:buChar char="•"/>
            </a:pPr>
            <a:r>
              <a:rPr lang="en-US" dirty="0" smtClean="0"/>
              <a:t>reconstruction error of input and hidden layers </a:t>
            </a:r>
          </a:p>
          <a:p>
            <a:pPr marL="742950" lvl="1" indent="-285750">
              <a:buFont typeface="Arial" panose="020B0604020202020204" pitchFamily="34" charset="0"/>
              <a:buChar char="•"/>
            </a:pPr>
            <a:r>
              <a:rPr lang="en-US" dirty="0" smtClean="0"/>
              <a:t>cross-entropy error function of output layer</a:t>
            </a:r>
          </a:p>
          <a:p>
            <a:pPr marL="285750" indent="-285750">
              <a:buFont typeface="Arial" panose="020B0604020202020204" pitchFamily="34" charset="0"/>
              <a:buChar char="•"/>
            </a:pPr>
            <a:r>
              <a:rPr lang="en-US" dirty="0" smtClean="0"/>
              <a:t>Based on </a:t>
            </a:r>
            <a:r>
              <a:rPr lang="en-US" dirty="0" smtClean="0">
                <a:solidFill>
                  <a:srgbClr val="C00000"/>
                </a:solidFill>
              </a:rPr>
              <a:t>Taylor expansion</a:t>
            </a:r>
            <a:endParaRPr lang="en-US" dirty="0">
              <a:solidFill>
                <a:srgbClr val="C00000"/>
              </a:solidFill>
            </a:endParaRPr>
          </a:p>
          <a:p>
            <a:pPr marL="285750" indent="-285750">
              <a:buFont typeface="Arial" panose="020B0604020202020204" pitchFamily="34" charset="0"/>
              <a:buChar char="•"/>
            </a:pPr>
            <a:r>
              <a:rPr lang="en-US" dirty="0"/>
              <a:t>Independent on the number of epochs</a:t>
            </a:r>
          </a:p>
        </p:txBody>
      </p:sp>
    </p:spTree>
    <p:extLst>
      <p:ext uri="{BB962C8B-B14F-4D97-AF65-F5344CB8AC3E}">
        <p14:creationId xmlns:p14="http://schemas.microsoft.com/office/powerpoint/2010/main" val="3416815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dirty="0" err="1">
                <a:solidFill>
                  <a:srgbClr val="C00000"/>
                </a:solidFill>
              </a:rPr>
              <a:t>p</a:t>
            </a:r>
            <a:r>
              <a:rPr lang="en-US" sz="2800" dirty="0" err="1" smtClean="0">
                <a:solidFill>
                  <a:srgbClr val="C00000"/>
                </a:solidFill>
              </a:rPr>
              <a:t>CDBNs</a:t>
            </a:r>
            <a:r>
              <a:rPr lang="en-US" sz="2800" dirty="0" smtClean="0"/>
              <a:t> </a:t>
            </a:r>
            <a:r>
              <a:rPr lang="en-US" sz="2800" dirty="0"/>
              <a:t>- Convolutional Deep Belief Networks (Phan et al., ML 2017</a:t>
            </a:r>
            <a:r>
              <a:rPr lang="en-US" sz="2800" dirty="0" smtClean="0"/>
              <a:t>)</a:t>
            </a:r>
            <a:endParaRPr lang="en-US" sz="2800" dirty="0"/>
          </a:p>
        </p:txBody>
      </p:sp>
      <p:pic>
        <p:nvPicPr>
          <p:cNvPr id="5" name="Content Placeholder 4"/>
          <p:cNvPicPr>
            <a:picLocks noGrp="1" noChangeAspect="1"/>
          </p:cNvPicPr>
          <p:nvPr>
            <p:ph idx="1"/>
          </p:nvPr>
        </p:nvPicPr>
        <p:blipFill rotWithShape="1">
          <a:blip r:embed="rId2"/>
          <a:srcRect l="61083" t="13173" r="17724" b="66113"/>
          <a:stretch/>
        </p:blipFill>
        <p:spPr>
          <a:xfrm>
            <a:off x="1140070" y="1358537"/>
            <a:ext cx="4490493" cy="1528354"/>
          </a:xfrm>
          <a:prstGeom prst="rect">
            <a:avLst/>
          </a:prstGeom>
        </p:spPr>
      </p:pic>
      <p:sp>
        <p:nvSpPr>
          <p:cNvPr id="4" name="Slide Number Placeholder 3"/>
          <p:cNvSpPr>
            <a:spLocks noGrp="1"/>
          </p:cNvSpPr>
          <p:nvPr>
            <p:ph type="sldNum" sz="quarter" idx="12"/>
          </p:nvPr>
        </p:nvSpPr>
        <p:spPr/>
        <p:txBody>
          <a:bodyPr/>
          <a:lstStyle/>
          <a:p>
            <a:fld id="{2066355A-084C-D24E-9AD2-7E4FC41EA627}" type="slidenum">
              <a:rPr lang="en-US" smtClean="0"/>
              <a:t>35</a:t>
            </a:fld>
            <a:endParaRPr lang="en-US"/>
          </a:p>
        </p:txBody>
      </p:sp>
      <p:pic>
        <p:nvPicPr>
          <p:cNvPr id="6" name="Picture 5"/>
          <p:cNvPicPr>
            <a:picLocks noChangeAspect="1"/>
          </p:cNvPicPr>
          <p:nvPr/>
        </p:nvPicPr>
        <p:blipFill>
          <a:blip r:embed="rId3"/>
          <a:stretch>
            <a:fillRect/>
          </a:stretch>
        </p:blipFill>
        <p:spPr>
          <a:xfrm>
            <a:off x="5630563" y="1358537"/>
            <a:ext cx="3162671" cy="1933654"/>
          </a:xfrm>
          <a:prstGeom prst="rect">
            <a:avLst/>
          </a:prstGeom>
        </p:spPr>
      </p:pic>
      <p:sp>
        <p:nvSpPr>
          <p:cNvPr id="8" name="Rectangle 7"/>
          <p:cNvSpPr/>
          <p:nvPr/>
        </p:nvSpPr>
        <p:spPr>
          <a:xfrm>
            <a:off x="3304903" y="3286781"/>
            <a:ext cx="5570315" cy="1754326"/>
          </a:xfrm>
          <a:prstGeom prst="rect">
            <a:avLst/>
          </a:prstGeom>
        </p:spPr>
        <p:txBody>
          <a:bodyPr wrap="square">
            <a:spAutoFit/>
          </a:bodyPr>
          <a:lstStyle/>
          <a:p>
            <a:pPr marL="285750" indent="-285750">
              <a:buFont typeface="Arial" panose="020B0604020202020204" pitchFamily="34" charset="0"/>
              <a:buChar char="•"/>
            </a:pPr>
            <a:r>
              <a:rPr lang="en-US" dirty="0" smtClean="0"/>
              <a:t>Apply </a:t>
            </a:r>
            <a:r>
              <a:rPr lang="en-US" dirty="0"/>
              <a:t>functional mechanism by adding </a:t>
            </a:r>
            <a:r>
              <a:rPr lang="en-US" dirty="0" smtClean="0"/>
              <a:t>noise to polynomial approximation of  </a:t>
            </a:r>
            <a:endParaRPr lang="en-US" dirty="0"/>
          </a:p>
          <a:p>
            <a:pPr marL="742950" lvl="1" indent="-285750">
              <a:buFont typeface="Arial" panose="020B0604020202020204" pitchFamily="34" charset="0"/>
              <a:buChar char="•"/>
            </a:pPr>
            <a:r>
              <a:rPr lang="en-US" dirty="0" smtClean="0"/>
              <a:t>reconstruction error of input and hidden layers </a:t>
            </a:r>
          </a:p>
          <a:p>
            <a:pPr marL="742950" lvl="1" indent="-285750">
              <a:buFont typeface="Arial" panose="020B0604020202020204" pitchFamily="34" charset="0"/>
              <a:buChar char="•"/>
            </a:pPr>
            <a:r>
              <a:rPr lang="en-US" dirty="0" smtClean="0"/>
              <a:t>cross-entropy error function of output layer</a:t>
            </a:r>
          </a:p>
          <a:p>
            <a:pPr marL="285750" indent="-285750">
              <a:buFont typeface="Arial" panose="020B0604020202020204" pitchFamily="34" charset="0"/>
              <a:buChar char="•"/>
            </a:pPr>
            <a:r>
              <a:rPr lang="en-US" dirty="0" smtClean="0"/>
              <a:t>Based on </a:t>
            </a:r>
            <a:r>
              <a:rPr lang="en-US" dirty="0" err="1" smtClean="0">
                <a:solidFill>
                  <a:srgbClr val="C00000"/>
                </a:solidFill>
              </a:rPr>
              <a:t>Chebyshev</a:t>
            </a:r>
            <a:r>
              <a:rPr lang="en-US" dirty="0" smtClean="0">
                <a:solidFill>
                  <a:srgbClr val="C00000"/>
                </a:solidFill>
              </a:rPr>
              <a:t> polynomial </a:t>
            </a:r>
            <a:r>
              <a:rPr lang="en-US" dirty="0" smtClean="0"/>
              <a:t>approximation</a:t>
            </a:r>
            <a:endParaRPr lang="en-US" dirty="0"/>
          </a:p>
          <a:p>
            <a:pPr marL="285750" indent="-285750">
              <a:buFont typeface="Arial" panose="020B0604020202020204" pitchFamily="34" charset="0"/>
              <a:buChar char="•"/>
            </a:pPr>
            <a:r>
              <a:rPr lang="en-US" dirty="0"/>
              <a:t>Independent on the number of epochs</a:t>
            </a:r>
          </a:p>
        </p:txBody>
      </p:sp>
    </p:spTree>
    <p:extLst>
      <p:ext uri="{BB962C8B-B14F-4D97-AF65-F5344CB8AC3E}">
        <p14:creationId xmlns:p14="http://schemas.microsoft.com/office/powerpoint/2010/main" val="2501951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pSGD</a:t>
            </a:r>
            <a:r>
              <a:rPr lang="en-US" dirty="0" smtClean="0"/>
              <a:t> vs. </a:t>
            </a:r>
            <a:r>
              <a:rPr lang="en-US" dirty="0" err="1"/>
              <a:t>p</a:t>
            </a:r>
            <a:r>
              <a:rPr lang="en-US" dirty="0" err="1" smtClean="0"/>
              <a:t>CDBN</a:t>
            </a:r>
            <a:endParaRPr lang="en-US" dirty="0"/>
          </a:p>
        </p:txBody>
      </p:sp>
      <p:sp>
        <p:nvSpPr>
          <p:cNvPr id="3" name="Content Placeholder 2"/>
          <p:cNvSpPr>
            <a:spLocks noGrp="1"/>
          </p:cNvSpPr>
          <p:nvPr>
            <p:ph idx="1"/>
          </p:nvPr>
        </p:nvSpPr>
        <p:spPr/>
        <p:txBody>
          <a:bodyPr/>
          <a:lstStyle/>
          <a:p>
            <a:r>
              <a:rPr lang="en-US" dirty="0" smtClean="0"/>
              <a:t>Handwriting Digit Recognition – MNIST dataset</a:t>
            </a:r>
          </a:p>
        </p:txBody>
      </p:sp>
      <p:sp>
        <p:nvSpPr>
          <p:cNvPr id="4" name="Slide Number Placeholder 3"/>
          <p:cNvSpPr>
            <a:spLocks noGrp="1"/>
          </p:cNvSpPr>
          <p:nvPr>
            <p:ph type="sldNum" sz="quarter" idx="12"/>
          </p:nvPr>
        </p:nvSpPr>
        <p:spPr/>
        <p:txBody>
          <a:bodyPr/>
          <a:lstStyle/>
          <a:p>
            <a:fld id="{AD0404F6-59B7-DA4C-9944-3A9B23A353FB}" type="slidenum">
              <a:rPr lang="en-US" smtClean="0"/>
              <a:pPr/>
              <a:t>36</a:t>
            </a:fld>
            <a:endParaRPr lang="en-US"/>
          </a:p>
        </p:txBody>
      </p:sp>
      <p:pic>
        <p:nvPicPr>
          <p:cNvPr id="5" name="Picture 4"/>
          <p:cNvPicPr>
            <a:picLocks noChangeAspect="1"/>
          </p:cNvPicPr>
          <p:nvPr/>
        </p:nvPicPr>
        <p:blipFill rotWithShape="1">
          <a:blip r:embed="rId3"/>
          <a:srcRect l="60134" t="19152" r="15553" b="50669"/>
          <a:stretch/>
        </p:blipFill>
        <p:spPr>
          <a:xfrm>
            <a:off x="1140069" y="1611291"/>
            <a:ext cx="7637969" cy="2666511"/>
          </a:xfrm>
          <a:prstGeom prst="rect">
            <a:avLst/>
          </a:prstGeom>
        </p:spPr>
      </p:pic>
    </p:spTree>
    <p:extLst>
      <p:ext uri="{BB962C8B-B14F-4D97-AF65-F5344CB8AC3E}">
        <p14:creationId xmlns:p14="http://schemas.microsoft.com/office/powerpoint/2010/main" val="3674135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solidFill>
                  <a:srgbClr val="C00000"/>
                </a:solidFill>
                <a:latin typeface="Times New Roman" panose="02020603050405020304" pitchFamily="18" charset="0"/>
                <a:cs typeface="Times New Roman" panose="02020603050405020304" pitchFamily="18" charset="0"/>
              </a:rPr>
              <a:t>DPNE</a:t>
            </a:r>
            <a:r>
              <a:rPr lang="en-US" sz="2400" b="1" dirty="0">
                <a:latin typeface="Times New Roman" panose="02020603050405020304" pitchFamily="18" charset="0"/>
                <a:cs typeface="Times New Roman" panose="02020603050405020304" pitchFamily="18" charset="0"/>
              </a:rPr>
              <a:t>: Differentially </a:t>
            </a:r>
            <a:r>
              <a:rPr lang="en-US" sz="2400" b="1" dirty="0" smtClean="0">
                <a:latin typeface="Times New Roman" panose="02020603050405020304" pitchFamily="18" charset="0"/>
                <a:cs typeface="Times New Roman" panose="02020603050405020304" pitchFamily="18" charset="0"/>
              </a:rPr>
              <a:t>Private Network </a:t>
            </a:r>
            <a:r>
              <a:rPr lang="en-US" sz="2400" b="1" dirty="0">
                <a:latin typeface="Times New Roman" panose="02020603050405020304" pitchFamily="18" charset="0"/>
                <a:cs typeface="Times New Roman" panose="02020603050405020304" pitchFamily="18" charset="0"/>
              </a:rPr>
              <a:t>Embedding</a:t>
            </a:r>
            <a:endParaRPr lang="en-US" sz="2400" b="1" dirty="0"/>
          </a:p>
        </p:txBody>
      </p:sp>
      <p:sp>
        <p:nvSpPr>
          <p:cNvPr id="3" name="Content Placeholder 2"/>
          <p:cNvSpPr>
            <a:spLocks noGrp="1"/>
          </p:cNvSpPr>
          <p:nvPr>
            <p:ph idx="1"/>
          </p:nvPr>
        </p:nvSpPr>
        <p:spPr>
          <a:xfrm>
            <a:off x="993198" y="1047195"/>
            <a:ext cx="7735148" cy="3670922"/>
          </a:xfrm>
        </p:spPr>
        <p:txBody>
          <a:bodyPr>
            <a:normAutofit/>
          </a:bodyPr>
          <a:lstStyle/>
          <a:p>
            <a:pPr marL="0" indent="0">
              <a:buNone/>
            </a:pPr>
            <a:r>
              <a:rPr lang="en-US" sz="1800" b="1" dirty="0" smtClean="0">
                <a:latin typeface="Times New Roman" panose="02020603050405020304" pitchFamily="18" charset="0"/>
                <a:cs typeface="Times New Roman" panose="02020603050405020304" pitchFamily="18" charset="0"/>
              </a:rPr>
              <a:t>Construct M for </a:t>
            </a:r>
            <a:r>
              <a:rPr lang="en-US" sz="1800" b="1" dirty="0" err="1" smtClean="0">
                <a:latin typeface="Times New Roman" panose="02020603050405020304" pitchFamily="18" charset="0"/>
                <a:cs typeface="Times New Roman" panose="02020603050405020304" pitchFamily="18" charset="0"/>
              </a:rPr>
              <a:t>DeepWalk</a:t>
            </a:r>
            <a:r>
              <a:rPr lang="en-US" sz="1800" b="1" dirty="0" smtClean="0">
                <a:latin typeface="Times New Roman" panose="02020603050405020304" pitchFamily="18" charset="0"/>
                <a:cs typeface="Times New Roman" panose="02020603050405020304" pitchFamily="18" charset="0"/>
              </a:rPr>
              <a:t> as matrix factorization</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Objective perturbation</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Solve with SGD</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Output private vertex representations</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Further analysis (e.g. vertex classification)</a:t>
            </a:r>
            <a:endParaRPr lang="en-US" sz="1800" b="1" dirty="0">
              <a:latin typeface="Times New Roman" panose="02020603050405020304" pitchFamily="18" charset="0"/>
              <a:cs typeface="Times New Roman" panose="02020603050405020304" pitchFamily="18" charset="0"/>
            </a:endParaRPr>
          </a:p>
          <a:p>
            <a:pPr marL="0" indent="0">
              <a:buNone/>
            </a:pPr>
            <a:endParaRPr lang="en-US" sz="1800" b="1" dirty="0">
              <a:solidFill>
                <a:srgbClr val="C00000"/>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2"/>
          <a:srcRect t="20046" r="4458"/>
          <a:stretch/>
        </p:blipFill>
        <p:spPr>
          <a:xfrm>
            <a:off x="6159598" y="1047195"/>
            <a:ext cx="2496640" cy="438308"/>
          </a:xfrm>
          <a:prstGeom prst="rect">
            <a:avLst/>
          </a:prstGeom>
        </p:spPr>
      </p:pic>
      <p:sp>
        <p:nvSpPr>
          <p:cNvPr id="9" name="Slide Number Placeholder 8"/>
          <p:cNvSpPr>
            <a:spLocks noGrp="1"/>
          </p:cNvSpPr>
          <p:nvPr>
            <p:ph type="sldNum" sz="quarter" idx="12"/>
          </p:nvPr>
        </p:nvSpPr>
        <p:spPr/>
        <p:txBody>
          <a:bodyPr/>
          <a:lstStyle/>
          <a:p>
            <a:fld id="{2066355A-084C-D24E-9AD2-7E4FC41EA627}" type="slidenum">
              <a:rPr lang="en-US" smtClean="0"/>
              <a:t>37</a:t>
            </a:fld>
            <a:endParaRPr lang="en-US" dirty="0"/>
          </a:p>
        </p:txBody>
      </p:sp>
      <p:sp>
        <p:nvSpPr>
          <p:cNvPr id="12" name="Down Arrow 11"/>
          <p:cNvSpPr/>
          <p:nvPr/>
        </p:nvSpPr>
        <p:spPr>
          <a:xfrm>
            <a:off x="2103120" y="1619220"/>
            <a:ext cx="190500" cy="225479"/>
          </a:xfrm>
          <a:prstGeom prst="downArrow">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sp>
        <p:nvSpPr>
          <p:cNvPr id="14" name="Down Arrow 13"/>
          <p:cNvSpPr/>
          <p:nvPr/>
        </p:nvSpPr>
        <p:spPr>
          <a:xfrm>
            <a:off x="2103120" y="2657177"/>
            <a:ext cx="190500" cy="225479"/>
          </a:xfrm>
          <a:prstGeom prst="downArrow">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sp>
        <p:nvSpPr>
          <p:cNvPr id="16" name="Down Arrow 15"/>
          <p:cNvSpPr/>
          <p:nvPr/>
        </p:nvSpPr>
        <p:spPr>
          <a:xfrm>
            <a:off x="2103120" y="3429621"/>
            <a:ext cx="190500" cy="225479"/>
          </a:xfrm>
          <a:prstGeom prst="downArrow">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sp>
        <p:nvSpPr>
          <p:cNvPr id="17" name="Down Arrow 16"/>
          <p:cNvSpPr/>
          <p:nvPr/>
        </p:nvSpPr>
        <p:spPr>
          <a:xfrm>
            <a:off x="2103120" y="4116107"/>
            <a:ext cx="190500" cy="225479"/>
          </a:xfrm>
          <a:prstGeom prst="downArrow">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a:p>
        </p:txBody>
      </p:sp>
      <p:pic>
        <p:nvPicPr>
          <p:cNvPr id="24" name="Picture 23"/>
          <p:cNvPicPr>
            <a:picLocks noChangeAspect="1"/>
          </p:cNvPicPr>
          <p:nvPr/>
        </p:nvPicPr>
        <p:blipFill>
          <a:blip r:embed="rId3"/>
          <a:stretch>
            <a:fillRect/>
          </a:stretch>
        </p:blipFill>
        <p:spPr>
          <a:xfrm>
            <a:off x="4313466" y="1655263"/>
            <a:ext cx="4267570" cy="1524132"/>
          </a:xfrm>
          <a:prstGeom prst="rect">
            <a:avLst/>
          </a:prstGeom>
          <a:ln>
            <a:solidFill>
              <a:srgbClr val="C00000"/>
            </a:solidFill>
          </a:ln>
        </p:spPr>
      </p:pic>
      <p:cxnSp>
        <p:nvCxnSpPr>
          <p:cNvPr id="26" name="Straight Connector 25"/>
          <p:cNvCxnSpPr/>
          <p:nvPr/>
        </p:nvCxnSpPr>
        <p:spPr>
          <a:xfrm>
            <a:off x="3528060" y="2240354"/>
            <a:ext cx="785406" cy="0"/>
          </a:xfrm>
          <a:prstGeom prst="line">
            <a:avLst/>
          </a:prstGeom>
          <a:ln w="9525">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342018" y="4671775"/>
            <a:ext cx="1867755" cy="369332"/>
          </a:xfrm>
          <a:prstGeom prst="rect">
            <a:avLst/>
          </a:prstGeom>
          <a:noFill/>
        </p:spPr>
        <p:txBody>
          <a:bodyPr wrap="none" rtlCol="0">
            <a:spAutoFit/>
          </a:bodyPr>
          <a:lstStyle/>
          <a:p>
            <a:r>
              <a:rPr lang="en-US" dirty="0" smtClean="0"/>
              <a:t>Xu et al. PAKDD18</a:t>
            </a:r>
            <a:endParaRPr lang="en-US" dirty="0"/>
          </a:p>
        </p:txBody>
      </p:sp>
    </p:spTree>
    <p:extLst>
      <p:ext uri="{BB962C8B-B14F-4D97-AF65-F5344CB8AC3E}">
        <p14:creationId xmlns:p14="http://schemas.microsoft.com/office/powerpoint/2010/main" val="3351627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Experiment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b="1" dirty="0" smtClean="0">
                <a:solidFill>
                  <a:srgbClr val="C00000"/>
                </a:solidFill>
                <a:latin typeface="Times New Roman" panose="02020603050405020304" pitchFamily="18" charset="0"/>
                <a:cs typeface="Times New Roman" panose="02020603050405020304" pitchFamily="18" charset="0"/>
              </a:rPr>
              <a:t>Vertex classification with varying </a:t>
            </a:r>
            <a:r>
              <a:rPr lang="el-GR" sz="2400" b="1" dirty="0" smtClean="0">
                <a:solidFill>
                  <a:srgbClr val="C00000"/>
                </a:solidFill>
                <a:latin typeface="Times New Roman" panose="02020603050405020304" pitchFamily="18" charset="0"/>
                <a:cs typeface="Times New Roman" panose="02020603050405020304" pitchFamily="18" charset="0"/>
              </a:rPr>
              <a:t>ε</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t>38</a:t>
            </a:fld>
            <a:endParaRPr lang="en-US"/>
          </a:p>
        </p:txBody>
      </p:sp>
      <p:pic>
        <p:nvPicPr>
          <p:cNvPr id="6" name="Picture 5"/>
          <p:cNvPicPr>
            <a:picLocks noChangeAspect="1"/>
          </p:cNvPicPr>
          <p:nvPr/>
        </p:nvPicPr>
        <p:blipFill>
          <a:blip r:embed="rId2"/>
          <a:stretch>
            <a:fillRect/>
          </a:stretch>
        </p:blipFill>
        <p:spPr>
          <a:xfrm>
            <a:off x="1140070" y="1548216"/>
            <a:ext cx="7735148" cy="2982951"/>
          </a:xfrm>
          <a:prstGeom prst="rect">
            <a:avLst/>
          </a:prstGeom>
        </p:spPr>
      </p:pic>
    </p:spTree>
    <p:extLst>
      <p:ext uri="{BB962C8B-B14F-4D97-AF65-F5344CB8AC3E}">
        <p14:creationId xmlns:p14="http://schemas.microsoft.com/office/powerpoint/2010/main" val="249547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Differential Privacy</a:t>
            </a:r>
          </a:p>
          <a:p>
            <a:pPr lvl="1"/>
            <a:r>
              <a:rPr lang="en-US" dirty="0" smtClean="0"/>
              <a:t>Motivation and Definition</a:t>
            </a:r>
          </a:p>
          <a:p>
            <a:pPr lvl="1"/>
            <a:r>
              <a:rPr lang="en-US" dirty="0" smtClean="0"/>
              <a:t>Mechanisms</a:t>
            </a:r>
          </a:p>
          <a:p>
            <a:r>
              <a:rPr lang="en-US" dirty="0" smtClean="0"/>
              <a:t>Deep Learning</a:t>
            </a:r>
          </a:p>
          <a:p>
            <a:r>
              <a:rPr lang="en-US" dirty="0" smtClean="0"/>
              <a:t>Differential Privacy Preserving Deep Learning</a:t>
            </a:r>
          </a:p>
          <a:p>
            <a:r>
              <a:rPr lang="en-US" dirty="0" smtClean="0">
                <a:solidFill>
                  <a:srgbClr val="C00000"/>
                </a:solidFill>
              </a:rPr>
              <a:t>Application </a:t>
            </a:r>
            <a:endParaRPr lang="en-US" dirty="0">
              <a:solidFill>
                <a:srgbClr val="C00000"/>
              </a:solidFill>
            </a:endParaRP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39</a:t>
            </a:fld>
            <a:endParaRPr lang="en-US"/>
          </a:p>
        </p:txBody>
      </p:sp>
    </p:spTree>
    <p:extLst>
      <p:ext uri="{BB962C8B-B14F-4D97-AF65-F5344CB8AC3E}">
        <p14:creationId xmlns:p14="http://schemas.microsoft.com/office/powerpoint/2010/main" val="2921822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Guarantee</a:t>
            </a:r>
            <a:endParaRPr lang="en-US" dirty="0"/>
          </a:p>
        </p:txBody>
      </p:sp>
      <p:sp>
        <p:nvSpPr>
          <p:cNvPr id="5" name="Right Arrow 4"/>
          <p:cNvSpPr/>
          <p:nvPr/>
        </p:nvSpPr>
        <p:spPr>
          <a:xfrm>
            <a:off x="3486150" y="1714500"/>
            <a:ext cx="28575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graphicFrame>
        <p:nvGraphicFramePr>
          <p:cNvPr id="6" name="Content Placeholder 4"/>
          <p:cNvGraphicFramePr>
            <a:graphicFrameLocks/>
          </p:cNvGraphicFramePr>
          <p:nvPr/>
        </p:nvGraphicFramePr>
        <p:xfrm>
          <a:off x="1771650" y="1028700"/>
          <a:ext cx="971550" cy="1440180"/>
        </p:xfrm>
        <a:graphic>
          <a:graphicData uri="http://schemas.openxmlformats.org/drawingml/2006/table">
            <a:tbl>
              <a:tblPr firstRow="1" bandRow="1">
                <a:tableStyleId>{5C22544A-7EE6-4342-B048-85BDC9FD1C3A}</a:tableStyleId>
              </a:tblPr>
              <a:tblGrid>
                <a:gridCol w="464654">
                  <a:extLst>
                    <a:ext uri="{9D8B030D-6E8A-4147-A177-3AD203B41FA5}">
                      <a16:colId xmlns:a16="http://schemas.microsoft.com/office/drawing/2014/main" val="20000"/>
                    </a:ext>
                  </a:extLst>
                </a:gridCol>
                <a:gridCol w="506896">
                  <a:extLst>
                    <a:ext uri="{9D8B030D-6E8A-4147-A177-3AD203B41FA5}">
                      <a16:colId xmlns:a16="http://schemas.microsoft.com/office/drawing/2014/main" val="20001"/>
                    </a:ext>
                  </a:extLst>
                </a:gridCol>
              </a:tblGrid>
              <a:tr h="205740">
                <a:tc>
                  <a:txBody>
                    <a:bodyPr/>
                    <a:lstStyle/>
                    <a:p>
                      <a:r>
                        <a:rPr lang="en-US" sz="900" dirty="0" smtClean="0"/>
                        <a:t>name</a:t>
                      </a:r>
                      <a:endParaRPr lang="en-US" sz="900" dirty="0"/>
                    </a:p>
                  </a:txBody>
                  <a:tcPr marL="68580" marR="68580" marT="34290" marB="34290"/>
                </a:tc>
                <a:tc>
                  <a:txBody>
                    <a:bodyPr/>
                    <a:lstStyle/>
                    <a:p>
                      <a:r>
                        <a:rPr lang="en-US" sz="900" dirty="0" smtClean="0"/>
                        <a:t>disease</a:t>
                      </a:r>
                      <a:endParaRPr lang="en-US" sz="900" dirty="0"/>
                    </a:p>
                  </a:txBody>
                  <a:tcPr marL="68580" marR="68580" marT="34290" marB="34290"/>
                </a:tc>
                <a:extLst>
                  <a:ext uri="{0D108BD9-81ED-4DB2-BD59-A6C34878D82A}">
                    <a16:rowId xmlns:a16="http://schemas.microsoft.com/office/drawing/2014/main" val="10000"/>
                  </a:ext>
                </a:extLst>
              </a:tr>
              <a:tr h="205740">
                <a:tc>
                  <a:txBody>
                    <a:bodyPr/>
                    <a:lstStyle/>
                    <a:p>
                      <a:r>
                        <a:rPr lang="en-US" sz="900" dirty="0" err="1" smtClean="0"/>
                        <a:t>Ada</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1"/>
                  </a:ext>
                </a:extLst>
              </a:tr>
              <a:tr h="205740">
                <a:tc>
                  <a:txBody>
                    <a:bodyPr/>
                    <a:lstStyle/>
                    <a:p>
                      <a:r>
                        <a:rPr lang="en-US" sz="900" dirty="0" smtClean="0"/>
                        <a:t>Bob</a:t>
                      </a:r>
                      <a:endParaRPr lang="en-US" sz="900" dirty="0"/>
                    </a:p>
                  </a:txBody>
                  <a:tcPr marL="68580" marR="68580" marT="34290" marB="34290"/>
                </a:tc>
                <a:tc>
                  <a:txBody>
                    <a:bodyPr/>
                    <a:lstStyle/>
                    <a:p>
                      <a:r>
                        <a:rPr lang="en-US" sz="900" dirty="0" smtClean="0"/>
                        <a:t>heart</a:t>
                      </a:r>
                      <a:endParaRPr lang="en-US" sz="900" dirty="0"/>
                    </a:p>
                  </a:txBody>
                  <a:tcPr marL="68580" marR="68580" marT="34290" marB="34290"/>
                </a:tc>
                <a:extLst>
                  <a:ext uri="{0D108BD9-81ED-4DB2-BD59-A6C34878D82A}">
                    <a16:rowId xmlns:a16="http://schemas.microsoft.com/office/drawing/2014/main" val="10002"/>
                  </a:ext>
                </a:extLst>
              </a:tr>
              <a:tr h="205740">
                <a:tc>
                  <a:txBody>
                    <a:bodyPr/>
                    <a:lstStyle/>
                    <a:p>
                      <a:r>
                        <a:rPr lang="en-US" sz="900" dirty="0" smtClean="0"/>
                        <a:t>Cathy</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3"/>
                  </a:ext>
                </a:extLst>
              </a:tr>
              <a:tr h="205740">
                <a:tc>
                  <a:txBody>
                    <a:bodyPr/>
                    <a:lstStyle/>
                    <a:p>
                      <a:r>
                        <a:rPr lang="en-US" sz="900" dirty="0" smtClean="0"/>
                        <a:t>Dell</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extLst>
                  <a:ext uri="{0D108BD9-81ED-4DB2-BD59-A6C34878D82A}">
                    <a16:rowId xmlns:a16="http://schemas.microsoft.com/office/drawing/2014/main" val="10004"/>
                  </a:ext>
                </a:extLst>
              </a:tr>
              <a:tr h="205740">
                <a:tc>
                  <a:txBody>
                    <a:bodyPr/>
                    <a:lstStyle/>
                    <a:p>
                      <a:r>
                        <a:rPr lang="en-US" sz="900" dirty="0" smtClean="0"/>
                        <a:t>Ed</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5"/>
                  </a:ext>
                </a:extLst>
              </a:tr>
              <a:tr h="205740">
                <a:tc>
                  <a:txBody>
                    <a:bodyPr/>
                    <a:lstStyle/>
                    <a:p>
                      <a:r>
                        <a:rPr lang="en-US" sz="900" dirty="0" smtClean="0"/>
                        <a:t>Fred</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extLst>
                  <a:ext uri="{0D108BD9-81ED-4DB2-BD59-A6C34878D82A}">
                    <a16:rowId xmlns:a16="http://schemas.microsoft.com/office/drawing/2014/main" val="10006"/>
                  </a:ext>
                </a:extLst>
              </a:tr>
            </a:tbl>
          </a:graphicData>
        </a:graphic>
      </p:graphicFrame>
      <p:sp>
        <p:nvSpPr>
          <p:cNvPr id="7" name="Left Arrow 6"/>
          <p:cNvSpPr/>
          <p:nvPr/>
        </p:nvSpPr>
        <p:spPr>
          <a:xfrm>
            <a:off x="3486150" y="1428750"/>
            <a:ext cx="285750"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p:cNvSpPr txBox="1"/>
          <p:nvPr/>
        </p:nvSpPr>
        <p:spPr>
          <a:xfrm>
            <a:off x="3771900" y="1314450"/>
            <a:ext cx="217170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tx1"/>
                </a:solidFill>
              </a:rPr>
              <a:t>f     count(#cancer) </a:t>
            </a:r>
          </a:p>
        </p:txBody>
      </p:sp>
      <p:sp>
        <p:nvSpPr>
          <p:cNvPr id="9" name="TextBox 8"/>
          <p:cNvSpPr txBox="1"/>
          <p:nvPr/>
        </p:nvSpPr>
        <p:spPr>
          <a:xfrm>
            <a:off x="3714750" y="1600200"/>
            <a:ext cx="194310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tx1"/>
                </a:solidFill>
              </a:rPr>
              <a:t> f(x)  + noise </a:t>
            </a:r>
          </a:p>
        </p:txBody>
      </p:sp>
      <p:graphicFrame>
        <p:nvGraphicFramePr>
          <p:cNvPr id="10" name="Content Placeholder 4"/>
          <p:cNvGraphicFramePr>
            <a:graphicFrameLocks/>
          </p:cNvGraphicFramePr>
          <p:nvPr/>
        </p:nvGraphicFramePr>
        <p:xfrm>
          <a:off x="1771650" y="2800350"/>
          <a:ext cx="998982" cy="1440180"/>
        </p:xfrm>
        <a:graphic>
          <a:graphicData uri="http://schemas.openxmlformats.org/drawingml/2006/table">
            <a:tbl>
              <a:tblPr firstRow="1" bandRow="1">
                <a:tableStyleId>{5C22544A-7EE6-4342-B048-85BDC9FD1C3A}</a:tableStyleId>
              </a:tblPr>
              <a:tblGrid>
                <a:gridCol w="477774">
                  <a:extLst>
                    <a:ext uri="{9D8B030D-6E8A-4147-A177-3AD203B41FA5}">
                      <a16:colId xmlns:a16="http://schemas.microsoft.com/office/drawing/2014/main" val="20000"/>
                    </a:ext>
                  </a:extLst>
                </a:gridCol>
                <a:gridCol w="521208">
                  <a:extLst>
                    <a:ext uri="{9D8B030D-6E8A-4147-A177-3AD203B41FA5}">
                      <a16:colId xmlns:a16="http://schemas.microsoft.com/office/drawing/2014/main" val="20001"/>
                    </a:ext>
                  </a:extLst>
                </a:gridCol>
              </a:tblGrid>
              <a:tr h="205740">
                <a:tc>
                  <a:txBody>
                    <a:bodyPr/>
                    <a:lstStyle/>
                    <a:p>
                      <a:r>
                        <a:rPr lang="en-US" sz="900" dirty="0" smtClean="0"/>
                        <a:t>name</a:t>
                      </a:r>
                      <a:endParaRPr lang="en-US" sz="900" dirty="0"/>
                    </a:p>
                  </a:txBody>
                  <a:tcPr marL="68580" marR="68580" marT="34290" marB="34290"/>
                </a:tc>
                <a:tc>
                  <a:txBody>
                    <a:bodyPr/>
                    <a:lstStyle/>
                    <a:p>
                      <a:r>
                        <a:rPr lang="en-US" sz="900" dirty="0" smtClean="0"/>
                        <a:t>disease</a:t>
                      </a:r>
                      <a:endParaRPr lang="en-US" sz="900" dirty="0"/>
                    </a:p>
                  </a:txBody>
                  <a:tcPr marL="68580" marR="68580" marT="34290" marB="34290"/>
                </a:tc>
                <a:extLst>
                  <a:ext uri="{0D108BD9-81ED-4DB2-BD59-A6C34878D82A}">
                    <a16:rowId xmlns:a16="http://schemas.microsoft.com/office/drawing/2014/main" val="10000"/>
                  </a:ext>
                </a:extLst>
              </a:tr>
              <a:tr h="205740">
                <a:tc>
                  <a:txBody>
                    <a:bodyPr/>
                    <a:lstStyle/>
                    <a:p>
                      <a:r>
                        <a:rPr lang="en-US" sz="900" dirty="0" err="1" smtClean="0"/>
                        <a:t>Ada</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1"/>
                  </a:ext>
                </a:extLst>
              </a:tr>
              <a:tr h="205740">
                <a:tc>
                  <a:txBody>
                    <a:bodyPr/>
                    <a:lstStyle/>
                    <a:p>
                      <a:r>
                        <a:rPr lang="en-US" sz="900" dirty="0" smtClean="0"/>
                        <a:t>Bob</a:t>
                      </a:r>
                      <a:endParaRPr lang="en-US" sz="900" dirty="0"/>
                    </a:p>
                  </a:txBody>
                  <a:tcPr marL="68580" marR="68580" marT="34290" marB="34290"/>
                </a:tc>
                <a:tc>
                  <a:txBody>
                    <a:bodyPr/>
                    <a:lstStyle/>
                    <a:p>
                      <a:r>
                        <a:rPr lang="en-US" sz="900" dirty="0" smtClean="0"/>
                        <a:t>heart</a:t>
                      </a:r>
                      <a:endParaRPr lang="en-US" sz="900" dirty="0"/>
                    </a:p>
                  </a:txBody>
                  <a:tcPr marL="68580" marR="68580" marT="34290" marB="34290"/>
                </a:tc>
                <a:extLst>
                  <a:ext uri="{0D108BD9-81ED-4DB2-BD59-A6C34878D82A}">
                    <a16:rowId xmlns:a16="http://schemas.microsoft.com/office/drawing/2014/main" val="10002"/>
                  </a:ext>
                </a:extLst>
              </a:tr>
              <a:tr h="205740">
                <a:tc>
                  <a:txBody>
                    <a:bodyPr/>
                    <a:lstStyle/>
                    <a:p>
                      <a:r>
                        <a:rPr lang="en-US" sz="900" dirty="0" smtClean="0"/>
                        <a:t>Cathy</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3"/>
                  </a:ext>
                </a:extLst>
              </a:tr>
              <a:tr h="205740">
                <a:tc>
                  <a:txBody>
                    <a:bodyPr/>
                    <a:lstStyle/>
                    <a:p>
                      <a:r>
                        <a:rPr lang="en-US" sz="900" dirty="0" smtClean="0"/>
                        <a:t>Dell</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extLst>
                  <a:ext uri="{0D108BD9-81ED-4DB2-BD59-A6C34878D82A}">
                    <a16:rowId xmlns:a16="http://schemas.microsoft.com/office/drawing/2014/main" val="10004"/>
                  </a:ext>
                </a:extLst>
              </a:tr>
              <a:tr h="205740">
                <a:tc>
                  <a:txBody>
                    <a:bodyPr/>
                    <a:lstStyle/>
                    <a:p>
                      <a:r>
                        <a:rPr lang="en-US" sz="900" dirty="0" smtClean="0"/>
                        <a:t>Ed</a:t>
                      </a:r>
                      <a:endParaRPr lang="en-US" sz="900" dirty="0"/>
                    </a:p>
                  </a:txBody>
                  <a:tcPr marL="68580" marR="68580" marT="34290" marB="34290"/>
                </a:tc>
                <a:tc>
                  <a:txBody>
                    <a:bodyPr/>
                    <a:lstStyle/>
                    <a:p>
                      <a:r>
                        <a:rPr lang="en-US" sz="900" dirty="0" smtClean="0"/>
                        <a:t>cancer</a:t>
                      </a:r>
                      <a:endParaRPr lang="en-US" sz="900" dirty="0"/>
                    </a:p>
                  </a:txBody>
                  <a:tcPr marL="68580" marR="68580" marT="34290" marB="34290"/>
                </a:tc>
                <a:extLst>
                  <a:ext uri="{0D108BD9-81ED-4DB2-BD59-A6C34878D82A}">
                    <a16:rowId xmlns:a16="http://schemas.microsoft.com/office/drawing/2014/main" val="10005"/>
                  </a:ext>
                </a:extLst>
              </a:tr>
              <a:tr h="205740">
                <a:tc>
                  <a:txBody>
                    <a:bodyPr/>
                    <a:lstStyle/>
                    <a:p>
                      <a:r>
                        <a:rPr lang="en-US" sz="900" dirty="0" smtClean="0"/>
                        <a:t>Fred</a:t>
                      </a:r>
                      <a:endParaRPr lang="en-US" sz="900" dirty="0"/>
                    </a:p>
                  </a:txBody>
                  <a:tcPr marL="68580" marR="68580" marT="34290" marB="34290"/>
                </a:tc>
                <a:tc>
                  <a:txBody>
                    <a:bodyPr/>
                    <a:lstStyle/>
                    <a:p>
                      <a:r>
                        <a:rPr lang="en-US" sz="900" dirty="0" smtClean="0"/>
                        <a:t>flu</a:t>
                      </a:r>
                      <a:endParaRPr lang="en-US" sz="900" dirty="0"/>
                    </a:p>
                  </a:txBody>
                  <a:tcPr marL="68580" marR="68580" marT="34290" marB="34290"/>
                </a:tc>
                <a:extLst>
                  <a:ext uri="{0D108BD9-81ED-4DB2-BD59-A6C34878D82A}">
                    <a16:rowId xmlns:a16="http://schemas.microsoft.com/office/drawing/2014/main" val="10006"/>
                  </a:ext>
                </a:extLst>
              </a:tr>
            </a:tbl>
          </a:graphicData>
        </a:graphic>
      </p:graphicFrame>
      <p:cxnSp>
        <p:nvCxnSpPr>
          <p:cNvPr id="11" name="Straight Connector 10"/>
          <p:cNvCxnSpPr/>
          <p:nvPr/>
        </p:nvCxnSpPr>
        <p:spPr>
          <a:xfrm>
            <a:off x="1771650" y="3486150"/>
            <a:ext cx="97155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857500" y="2914650"/>
            <a:ext cx="609462" cy="715581"/>
          </a:xfrm>
          <a:prstGeom prst="rect">
            <a:avLst/>
          </a:prstGeom>
          <a:solidFill>
            <a:schemeClr val="bg2"/>
          </a:solidFill>
        </p:spPr>
        <p:txBody>
          <a:bodyPr wrap="none">
            <a:spAutoFit/>
          </a:bodyPr>
          <a:lstStyle/>
          <a:p>
            <a:pPr lvl="0"/>
            <a:r>
              <a:rPr lang="en-US" sz="4050" dirty="0">
                <a:solidFill>
                  <a:prstClr val="black"/>
                </a:solidFill>
                <a:latin typeface="Kristen ITC" pitchFamily="66" charset="0"/>
              </a:rPr>
              <a:t>K</a:t>
            </a:r>
          </a:p>
        </p:txBody>
      </p:sp>
      <p:sp>
        <p:nvSpPr>
          <p:cNvPr id="13" name="Rectangle 12"/>
          <p:cNvSpPr/>
          <p:nvPr/>
        </p:nvSpPr>
        <p:spPr>
          <a:xfrm>
            <a:off x="2857500" y="1371600"/>
            <a:ext cx="609462" cy="715581"/>
          </a:xfrm>
          <a:prstGeom prst="rect">
            <a:avLst/>
          </a:prstGeom>
          <a:solidFill>
            <a:schemeClr val="bg2"/>
          </a:solidFill>
        </p:spPr>
        <p:txBody>
          <a:bodyPr wrap="none">
            <a:spAutoFit/>
          </a:bodyPr>
          <a:lstStyle/>
          <a:p>
            <a:pPr lvl="0"/>
            <a:r>
              <a:rPr lang="en-US" sz="4050" dirty="0">
                <a:solidFill>
                  <a:prstClr val="black"/>
                </a:solidFill>
                <a:latin typeface="Kristen ITC" pitchFamily="66" charset="0"/>
              </a:rPr>
              <a:t>K</a:t>
            </a:r>
          </a:p>
        </p:txBody>
      </p:sp>
      <p:sp>
        <p:nvSpPr>
          <p:cNvPr id="14" name="Right Arrow 13"/>
          <p:cNvSpPr/>
          <p:nvPr/>
        </p:nvSpPr>
        <p:spPr>
          <a:xfrm>
            <a:off x="3543300" y="3314700"/>
            <a:ext cx="22860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5" name="Left Arrow 14"/>
          <p:cNvSpPr/>
          <p:nvPr/>
        </p:nvSpPr>
        <p:spPr>
          <a:xfrm>
            <a:off x="3543300" y="2914650"/>
            <a:ext cx="228600" cy="114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3829050" y="2857500"/>
            <a:ext cx="222885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tx1"/>
                </a:solidFill>
              </a:rPr>
              <a:t>f     count(#cancer) </a:t>
            </a:r>
          </a:p>
        </p:txBody>
      </p:sp>
      <p:sp>
        <p:nvSpPr>
          <p:cNvPr id="17" name="TextBox 16"/>
          <p:cNvSpPr txBox="1"/>
          <p:nvPr/>
        </p:nvSpPr>
        <p:spPr>
          <a:xfrm>
            <a:off x="3771900" y="3143250"/>
            <a:ext cx="194310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tx1"/>
                </a:solidFill>
              </a:rPr>
              <a:t> f(x’)  + noise </a:t>
            </a:r>
          </a:p>
        </p:txBody>
      </p:sp>
      <p:sp>
        <p:nvSpPr>
          <p:cNvPr id="18" name="TextBox 17"/>
          <p:cNvSpPr txBox="1"/>
          <p:nvPr/>
        </p:nvSpPr>
        <p:spPr>
          <a:xfrm>
            <a:off x="3829050" y="2000250"/>
            <a:ext cx="217170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rgbClr val="FF0000"/>
                </a:solidFill>
              </a:rPr>
              <a:t>3 + noise </a:t>
            </a:r>
          </a:p>
        </p:txBody>
      </p:sp>
      <p:sp>
        <p:nvSpPr>
          <p:cNvPr id="19" name="TextBox 18"/>
          <p:cNvSpPr txBox="1"/>
          <p:nvPr/>
        </p:nvSpPr>
        <p:spPr>
          <a:xfrm>
            <a:off x="3829050" y="3600450"/>
            <a:ext cx="2171700" cy="369332"/>
          </a:xfrm>
          <a:prstGeom prst="rect">
            <a:avLst/>
          </a:prstGeom>
          <a:noFill/>
          <a:ln w="38100" cap="rnd">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rgbClr val="7030A0"/>
                </a:solidFill>
              </a:rPr>
              <a:t>2 + noise </a:t>
            </a:r>
          </a:p>
        </p:txBody>
      </p:sp>
      <p:sp>
        <p:nvSpPr>
          <p:cNvPr id="20" name="TextBox 19"/>
          <p:cNvSpPr txBox="1"/>
          <p:nvPr/>
        </p:nvSpPr>
        <p:spPr>
          <a:xfrm>
            <a:off x="3514725" y="4229100"/>
            <a:ext cx="2686050" cy="415498"/>
          </a:xfrm>
          <a:prstGeom prst="rect">
            <a:avLst/>
          </a:prstGeom>
          <a:noFill/>
        </p:spPr>
        <p:txBody>
          <a:bodyPr wrap="square" rtlCol="0">
            <a:spAutoFit/>
          </a:bodyPr>
          <a:lstStyle/>
          <a:p>
            <a:r>
              <a:rPr lang="en-US" sz="2100" b="1" dirty="0">
                <a:solidFill>
                  <a:srgbClr val="C00000"/>
                </a:solidFill>
              </a:rPr>
              <a:t>achieving Opt-Out </a:t>
            </a:r>
          </a:p>
        </p:txBody>
      </p:sp>
      <p:pic>
        <p:nvPicPr>
          <p:cNvPr id="21" name="Picture 2" descr="C:\Documents and Settings\xwu\Desktop\pakdd-tut\new charts\epsilon 1.jpg"/>
          <p:cNvPicPr>
            <a:picLocks noChangeAspect="1" noChangeArrowheads="1"/>
          </p:cNvPicPr>
          <p:nvPr/>
        </p:nvPicPr>
        <p:blipFill>
          <a:blip r:embed="rId3" cstate="print"/>
          <a:srcRect l="6857" t="4571" r="6857" b="4571"/>
          <a:stretch>
            <a:fillRect/>
          </a:stretch>
        </p:blipFill>
        <p:spPr bwMode="auto">
          <a:xfrm>
            <a:off x="6115050" y="1543050"/>
            <a:ext cx="2301247" cy="1817383"/>
          </a:xfrm>
          <a:prstGeom prst="rect">
            <a:avLst/>
          </a:prstGeom>
          <a:noFill/>
        </p:spPr>
      </p:pic>
      <p:sp>
        <p:nvSpPr>
          <p:cNvPr id="22" name="Slide Number Placeholder 3"/>
          <p:cNvSpPr>
            <a:spLocks noGrp="1"/>
          </p:cNvSpPr>
          <p:nvPr>
            <p:ph type="sldNum" sz="quarter" idx="12"/>
          </p:nvPr>
        </p:nvSpPr>
        <p:spPr>
          <a:xfrm>
            <a:off x="6741618" y="4767263"/>
            <a:ext cx="2133600" cy="273844"/>
          </a:xfrm>
        </p:spPr>
        <p:txBody>
          <a:bodyPr/>
          <a:lstStyle/>
          <a:p>
            <a:r>
              <a:rPr lang="en-US" dirty="0" smtClean="0"/>
              <a:t>4</a:t>
            </a:r>
            <a:endParaRPr lang="en-US" dirty="0"/>
          </a:p>
        </p:txBody>
      </p:sp>
    </p:spTree>
    <p:extLst>
      <p:ext uri="{BB962C8B-B14F-4D97-AF65-F5344CB8AC3E}">
        <p14:creationId xmlns:p14="http://schemas.microsoft.com/office/powerpoint/2010/main" val="10442484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ea typeface="ＭＳ Ｐゴシック" panose="020B0600070205080204" pitchFamily="34" charset="-128"/>
              </a:rPr>
              <a:t>Preserving Privacy in Semantic Mining of Activity, Social, and Health Data (</a:t>
            </a:r>
            <a:r>
              <a:rPr lang="en-US" altLang="en-US" sz="2400" dirty="0" smtClean="0">
                <a:ea typeface="ＭＳ Ｐゴシック" panose="020B0600070205080204" pitchFamily="34" charset="-128"/>
              </a:rPr>
              <a:t>NIH R01GM103309)</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40</a:t>
            </a:fld>
            <a:endParaRPr lang="en-US"/>
          </a:p>
        </p:txBody>
      </p:sp>
      <p:sp>
        <p:nvSpPr>
          <p:cNvPr id="5" name="Content Placeholder 2"/>
          <p:cNvSpPr txBox="1">
            <a:spLocks/>
          </p:cNvSpPr>
          <p:nvPr/>
        </p:nvSpPr>
        <p:spPr>
          <a:xfrm>
            <a:off x="2796538" y="1097821"/>
            <a:ext cx="3133725" cy="6045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endParaRPr lang="en-US" altLang="en-US" sz="1050" dirty="0" smtClean="0">
              <a:ea typeface="ＭＳ Ｐゴシック" panose="020B0600070205080204" pitchFamily="34" charset="-128"/>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552" y="1045074"/>
            <a:ext cx="5407340" cy="377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4068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dirty="0" smtClean="0">
                <a:latin typeface="Calibri" charset="0"/>
              </a:rPr>
              <a:t>Dataset, Features, and Task</a:t>
            </a:r>
            <a:endParaRPr lang="en-US" dirty="0">
              <a:latin typeface="Calibri" charset="0"/>
            </a:endParaRPr>
          </a:p>
        </p:txBody>
      </p:sp>
      <p:sp>
        <p:nvSpPr>
          <p:cNvPr id="3" name="Content Placeholder 2"/>
          <p:cNvSpPr>
            <a:spLocks noGrp="1"/>
          </p:cNvSpPr>
          <p:nvPr>
            <p:ph idx="1"/>
          </p:nvPr>
        </p:nvSpPr>
        <p:spPr>
          <a:xfrm>
            <a:off x="988518" y="1137184"/>
            <a:ext cx="7886700" cy="3771900"/>
          </a:xfrm>
        </p:spPr>
        <p:txBody>
          <a:bodyPr>
            <a:noAutofit/>
          </a:bodyPr>
          <a:lstStyle/>
          <a:p>
            <a:pPr>
              <a:defRPr/>
            </a:pPr>
            <a:r>
              <a:rPr lang="en-US" sz="1800" dirty="0" err="1"/>
              <a:t>YesiWell</a:t>
            </a:r>
            <a:r>
              <a:rPr lang="en-US" sz="1800" dirty="0"/>
              <a:t> dataset </a:t>
            </a:r>
          </a:p>
          <a:p>
            <a:pPr lvl="1">
              <a:defRPr/>
            </a:pPr>
            <a:r>
              <a:rPr lang="en-US" sz="1500" dirty="0"/>
              <a:t>254 users</a:t>
            </a:r>
          </a:p>
          <a:p>
            <a:pPr lvl="1">
              <a:defRPr/>
            </a:pPr>
            <a:r>
              <a:rPr lang="en-US" sz="1500" dirty="0"/>
              <a:t>Oct 2010 – Aug 2011</a:t>
            </a:r>
          </a:p>
          <a:p>
            <a:pPr lvl="1">
              <a:defRPr/>
            </a:pPr>
            <a:r>
              <a:rPr lang="en-US" sz="1500" dirty="0"/>
              <a:t>10 million data points</a:t>
            </a:r>
          </a:p>
          <a:p>
            <a:pPr>
              <a:defRPr/>
            </a:pPr>
            <a:r>
              <a:rPr lang="en-US" sz="1800" dirty="0"/>
              <a:t>BMI </a:t>
            </a:r>
          </a:p>
          <a:p>
            <a:pPr>
              <a:defRPr/>
            </a:pPr>
            <a:r>
              <a:rPr lang="en-US" sz="1800" dirty="0"/>
              <a:t>Wellness Score</a:t>
            </a:r>
          </a:p>
          <a:p>
            <a:pPr>
              <a:defRPr/>
            </a:pPr>
            <a:endParaRPr lang="en-US" sz="1800" dirty="0"/>
          </a:p>
          <a:p>
            <a:pPr>
              <a:defRPr/>
            </a:pPr>
            <a:endParaRPr lang="en-US" sz="1800" dirty="0"/>
          </a:p>
          <a:p>
            <a:pPr>
              <a:defRPr/>
            </a:pPr>
            <a:r>
              <a:rPr lang="en-US" sz="1800" b="1" dirty="0"/>
              <a:t>Prediction Task: </a:t>
            </a:r>
            <a:r>
              <a:rPr lang="en-US" sz="1800" dirty="0"/>
              <a:t>Try to predict whether a </a:t>
            </a:r>
            <a:r>
              <a:rPr lang="en-US" sz="1800" dirty="0" err="1"/>
              <a:t>YesiWell</a:t>
            </a:r>
            <a:r>
              <a:rPr lang="en-US" sz="1800" dirty="0"/>
              <a:t> user will increase or decrease exercises in the next week compared with the current week.</a:t>
            </a:r>
          </a:p>
        </p:txBody>
      </p:sp>
      <p:sp>
        <p:nvSpPr>
          <p:cNvPr id="8192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charset="0"/>
                <a:ea typeface="ＭＳ Ｐゴシック" charset="0"/>
                <a:cs typeface="ＭＳ Ｐゴシック" charset="0"/>
              </a:defRPr>
            </a:lvl1pPr>
            <a:lvl2pPr marL="557213" indent="-214313" eaLnBrk="0" hangingPunct="0">
              <a:defRPr sz="1800">
                <a:solidFill>
                  <a:schemeClr val="tx1"/>
                </a:solidFill>
                <a:latin typeface="Times New Roman" charset="0"/>
                <a:ea typeface="ＭＳ Ｐゴシック" charset="0"/>
              </a:defRPr>
            </a:lvl2pPr>
            <a:lvl3pPr marL="857250" indent="-171450" eaLnBrk="0" hangingPunct="0">
              <a:defRPr sz="1800">
                <a:solidFill>
                  <a:schemeClr val="tx1"/>
                </a:solidFill>
                <a:latin typeface="Times New Roman" charset="0"/>
                <a:ea typeface="ＭＳ Ｐゴシック" charset="0"/>
              </a:defRPr>
            </a:lvl3pPr>
            <a:lvl4pPr marL="1200150" indent="-171450" eaLnBrk="0" hangingPunct="0">
              <a:defRPr sz="1800">
                <a:solidFill>
                  <a:schemeClr val="tx1"/>
                </a:solidFill>
                <a:latin typeface="Times New Roman" charset="0"/>
                <a:ea typeface="ＭＳ Ｐゴシック" charset="0"/>
              </a:defRPr>
            </a:lvl4pPr>
            <a:lvl5pPr marL="1543050" indent="-171450" eaLnBrk="0" hangingPunct="0">
              <a:defRPr sz="1800">
                <a:solidFill>
                  <a:schemeClr val="tx1"/>
                </a:solidFill>
                <a:latin typeface="Times New Roman" charset="0"/>
                <a:ea typeface="ＭＳ Ｐゴシック" charset="0"/>
              </a:defRPr>
            </a:lvl5pPr>
            <a:lvl6pPr marL="1885950" indent="-171450" algn="ctr" eaLnBrk="0" fontAlgn="base" hangingPunct="0">
              <a:spcBef>
                <a:spcPct val="0"/>
              </a:spcBef>
              <a:spcAft>
                <a:spcPct val="0"/>
              </a:spcAft>
              <a:defRPr sz="1800">
                <a:solidFill>
                  <a:schemeClr val="tx1"/>
                </a:solidFill>
                <a:latin typeface="Times New Roman" charset="0"/>
                <a:ea typeface="ＭＳ Ｐゴシック" charset="0"/>
              </a:defRPr>
            </a:lvl6pPr>
            <a:lvl7pPr marL="2228850" indent="-171450" algn="ctr" eaLnBrk="0" fontAlgn="base" hangingPunct="0">
              <a:spcBef>
                <a:spcPct val="0"/>
              </a:spcBef>
              <a:spcAft>
                <a:spcPct val="0"/>
              </a:spcAft>
              <a:defRPr sz="1800">
                <a:solidFill>
                  <a:schemeClr val="tx1"/>
                </a:solidFill>
                <a:latin typeface="Times New Roman" charset="0"/>
                <a:ea typeface="ＭＳ Ｐゴシック" charset="0"/>
              </a:defRPr>
            </a:lvl7pPr>
            <a:lvl8pPr marL="2571750" indent="-171450" algn="ctr" eaLnBrk="0" fontAlgn="base" hangingPunct="0">
              <a:spcBef>
                <a:spcPct val="0"/>
              </a:spcBef>
              <a:spcAft>
                <a:spcPct val="0"/>
              </a:spcAft>
              <a:defRPr sz="1800">
                <a:solidFill>
                  <a:schemeClr val="tx1"/>
                </a:solidFill>
                <a:latin typeface="Times New Roman" charset="0"/>
                <a:ea typeface="ＭＳ Ｐゴシック" charset="0"/>
              </a:defRPr>
            </a:lvl8pPr>
            <a:lvl9pPr marL="2914650" indent="-171450" algn="ctr" eaLnBrk="0" fontAlgn="base" hangingPunct="0">
              <a:spcBef>
                <a:spcPct val="0"/>
              </a:spcBef>
              <a:spcAft>
                <a:spcPct val="0"/>
              </a:spcAft>
              <a:defRPr sz="1800">
                <a:solidFill>
                  <a:schemeClr val="tx1"/>
                </a:solidFill>
                <a:latin typeface="Times New Roman" charset="0"/>
                <a:ea typeface="ＭＳ Ｐゴシック" charset="0"/>
              </a:defRPr>
            </a:lvl9pPr>
          </a:lstStyle>
          <a:p>
            <a:pPr eaLnBrk="1" hangingPunct="1"/>
            <a:fld id="{AF161F1F-8570-2E46-9293-9E3E269BB9DF}" type="slidenum">
              <a:rPr lang="en-US" sz="900">
                <a:solidFill>
                  <a:srgbClr val="045C75"/>
                </a:solidFill>
                <a:cs typeface="Times New Roman" charset="0"/>
              </a:rPr>
              <a:pPr eaLnBrk="1" hangingPunct="1"/>
              <a:t>41</a:t>
            </a:fld>
            <a:endParaRPr lang="en-US" sz="900">
              <a:solidFill>
                <a:srgbClr val="045C75"/>
              </a:solidFill>
              <a:cs typeface="Times New Roman" charset="0"/>
            </a:endParaRPr>
          </a:p>
        </p:txBody>
      </p:sp>
      <p:graphicFrame>
        <p:nvGraphicFramePr>
          <p:cNvPr id="81924" name="Object 5"/>
          <p:cNvGraphicFramePr>
            <a:graphicFrameLocks noChangeAspect="1"/>
          </p:cNvGraphicFramePr>
          <p:nvPr>
            <p:extLst>
              <p:ext uri="{D42A27DB-BD31-4B8C-83A1-F6EECF244321}">
                <p14:modId xmlns:p14="http://schemas.microsoft.com/office/powerpoint/2010/main" val="2918462368"/>
              </p:ext>
            </p:extLst>
          </p:nvPr>
        </p:nvGraphicFramePr>
        <p:xfrm>
          <a:off x="1844518" y="2328458"/>
          <a:ext cx="1999059" cy="288131"/>
        </p:xfrm>
        <a:graphic>
          <a:graphicData uri="http://schemas.openxmlformats.org/presentationml/2006/ole">
            <mc:AlternateContent xmlns:mc="http://schemas.openxmlformats.org/markup-compatibility/2006">
              <mc:Choice xmlns:v="urn:schemas-microsoft-com:vml" Requires="v">
                <p:oleObj spid="_x0000_s8300" name="Equation" r:id="rId4" imgW="1587240" imgH="228600" progId="Equation.3">
                  <p:embed/>
                </p:oleObj>
              </mc:Choice>
              <mc:Fallback>
                <p:oleObj name="Equation" r:id="rId4" imgW="1587240" imgH="228600" progId="Equation.3">
                  <p:embed/>
                  <p:pic>
                    <p:nvPicPr>
                      <p:cNvPr id="8192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518" y="2328458"/>
                        <a:ext cx="1999059" cy="288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5" name="Object 6"/>
          <p:cNvGraphicFramePr>
            <a:graphicFrameLocks noChangeAspect="1"/>
          </p:cNvGraphicFramePr>
          <p:nvPr>
            <p:extLst/>
          </p:nvPr>
        </p:nvGraphicFramePr>
        <p:xfrm>
          <a:off x="1314450" y="2952751"/>
          <a:ext cx="2971800" cy="638175"/>
        </p:xfrm>
        <a:graphic>
          <a:graphicData uri="http://schemas.openxmlformats.org/presentationml/2006/ole">
            <mc:AlternateContent xmlns:mc="http://schemas.openxmlformats.org/markup-compatibility/2006">
              <mc:Choice xmlns:v="urn:schemas-microsoft-com:vml" Requires="v">
                <p:oleObj spid="_x0000_s8301" name="Equation" r:id="rId6" imgW="2171080" imgH="456924" progId="Equation.3">
                  <p:embed/>
                </p:oleObj>
              </mc:Choice>
              <mc:Fallback>
                <p:oleObj name="Equation" r:id="rId6" imgW="2171080" imgH="456924" progId="Equation.3">
                  <p:embed/>
                  <p:pic>
                    <p:nvPicPr>
                      <p:cNvPr id="8192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4450" y="2952751"/>
                        <a:ext cx="29718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53" name="Picture 53"/>
          <p:cNvPicPr>
            <a:picLocks noChangeAspect="1" noChangeArrowheads="1"/>
          </p:cNvPicPr>
          <p:nvPr/>
        </p:nvPicPr>
        <p:blipFill>
          <a:blip r:embed="rId8" cstate="print"/>
          <a:srcRect/>
          <a:stretch>
            <a:fillRect/>
          </a:stretch>
        </p:blipFill>
        <p:spPr bwMode="auto">
          <a:xfrm>
            <a:off x="4699577" y="1257300"/>
            <a:ext cx="3648725" cy="2171700"/>
          </a:xfrm>
          <a:prstGeom prst="rect">
            <a:avLst/>
          </a:prstGeom>
          <a:noFill/>
          <a:ln w="9525">
            <a:noFill/>
            <a:miter lim="800000"/>
            <a:headEnd/>
            <a:tailEnd/>
          </a:ln>
        </p:spPr>
      </p:pic>
    </p:spTree>
    <p:extLst>
      <p:ext uri="{BB962C8B-B14F-4D97-AF65-F5344CB8AC3E}">
        <p14:creationId xmlns:p14="http://schemas.microsoft.com/office/powerpoint/2010/main" val="13403559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Human Behavior </a:t>
            </a:r>
            <a:r>
              <a:rPr lang="en-US" dirty="0" smtClean="0"/>
              <a:t>Prediction </a:t>
            </a:r>
            <a:endParaRPr lang="en-US" dirty="0"/>
          </a:p>
        </p:txBody>
      </p:sp>
      <p:sp>
        <p:nvSpPr>
          <p:cNvPr id="6" name="Content Placeholder 5"/>
          <p:cNvSpPr>
            <a:spLocks noGrp="1"/>
          </p:cNvSpPr>
          <p:nvPr>
            <p:ph sz="half" idx="1"/>
          </p:nvPr>
        </p:nvSpPr>
        <p:spPr/>
        <p:txBody>
          <a:bodyPr/>
          <a:lstStyle/>
          <a:p>
            <a:r>
              <a:rPr lang="en-US" sz="1800" dirty="0"/>
              <a:t>Do not enforce differential privacy</a:t>
            </a:r>
          </a:p>
          <a:p>
            <a:pPr lvl="1"/>
            <a:r>
              <a:rPr lang="en-US" sz="1500" dirty="0"/>
              <a:t>CDBN, </a:t>
            </a:r>
            <a:r>
              <a:rPr lang="en-US" sz="1500" dirty="0" err="1"/>
              <a:t>SctRBM</a:t>
            </a:r>
            <a:endParaRPr lang="en-US" sz="1500" dirty="0"/>
          </a:p>
          <a:p>
            <a:pPr lvl="1"/>
            <a:r>
              <a:rPr lang="en-US" sz="1500" dirty="0"/>
              <a:t>Truncated convolutional deep belief network (TCDBN)</a:t>
            </a:r>
          </a:p>
          <a:p>
            <a:endParaRPr lang="en-US" dirty="0"/>
          </a:p>
        </p:txBody>
      </p:sp>
      <p:sp>
        <p:nvSpPr>
          <p:cNvPr id="7" name="Content Placeholder 6"/>
          <p:cNvSpPr>
            <a:spLocks noGrp="1"/>
          </p:cNvSpPr>
          <p:nvPr>
            <p:ph sz="half" idx="2"/>
          </p:nvPr>
        </p:nvSpPr>
        <p:spPr/>
        <p:txBody>
          <a:bodyPr/>
          <a:lstStyle/>
          <a:p>
            <a:r>
              <a:rPr lang="en-US" sz="1800" dirty="0"/>
              <a:t>Do enforce differential privacy</a:t>
            </a:r>
          </a:p>
          <a:p>
            <a:pPr lvl="1"/>
            <a:r>
              <a:rPr lang="en-US" sz="1500" dirty="0"/>
              <a:t>Deep private auto-encoder (</a:t>
            </a:r>
            <a:r>
              <a:rPr lang="en-US" sz="1500" dirty="0" err="1"/>
              <a:t>dPAH</a:t>
            </a:r>
            <a:r>
              <a:rPr lang="en-US" sz="1500" dirty="0" smtClean="0"/>
              <a:t>)</a:t>
            </a:r>
          </a:p>
          <a:p>
            <a:pPr lvl="1"/>
            <a:r>
              <a:rPr lang="en-US" sz="1500" dirty="0" err="1" smtClean="0"/>
              <a:t>pCDBN</a:t>
            </a:r>
            <a:endParaRPr lang="en-US" sz="1500" dirty="0"/>
          </a:p>
          <a:p>
            <a:endParaRPr lang="en-US" dirty="0"/>
          </a:p>
        </p:txBody>
      </p:sp>
      <p:sp>
        <p:nvSpPr>
          <p:cNvPr id="4" name="Slide Number Placeholder 3"/>
          <p:cNvSpPr>
            <a:spLocks noGrp="1"/>
          </p:cNvSpPr>
          <p:nvPr>
            <p:ph type="sldNum" sz="quarter" idx="12"/>
          </p:nvPr>
        </p:nvSpPr>
        <p:spPr/>
        <p:txBody>
          <a:bodyPr/>
          <a:lstStyle/>
          <a:p>
            <a:fld id="{AD0404F6-59B7-DA4C-9944-3A9B23A353FB}" type="slidenum">
              <a:rPr lang="en-US" smtClean="0"/>
              <a:pPr/>
              <a:t>42</a:t>
            </a:fld>
            <a:endParaRPr lang="en-US"/>
          </a:p>
        </p:txBody>
      </p:sp>
      <p:pic>
        <p:nvPicPr>
          <p:cNvPr id="8" name="Picture 7"/>
          <p:cNvPicPr>
            <a:picLocks noChangeAspect="1"/>
          </p:cNvPicPr>
          <p:nvPr/>
        </p:nvPicPr>
        <p:blipFill rotWithShape="1">
          <a:blip r:embed="rId3"/>
          <a:srcRect l="60774" t="42862" r="27897" b="33263"/>
          <a:stretch/>
        </p:blipFill>
        <p:spPr>
          <a:xfrm>
            <a:off x="2410096" y="2500806"/>
            <a:ext cx="3638007" cy="2156103"/>
          </a:xfrm>
          <a:prstGeom prst="rect">
            <a:avLst/>
          </a:prstGeom>
        </p:spPr>
      </p:pic>
    </p:spTree>
    <p:extLst>
      <p:ext uri="{BB962C8B-B14F-4D97-AF65-F5344CB8AC3E}">
        <p14:creationId xmlns:p14="http://schemas.microsoft.com/office/powerpoint/2010/main" val="41269681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8027126" cy="834629"/>
          </a:xfrm>
        </p:spPr>
        <p:txBody>
          <a:bodyPr/>
          <a:lstStyle/>
          <a:p>
            <a:pPr lvl="0"/>
            <a:r>
              <a:rPr lang="en-US" dirty="0" smtClean="0"/>
              <a:t>Genetic Privacy</a:t>
            </a:r>
            <a:endParaRPr lang="en-US" sz="2100" dirty="0"/>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200150" y="1293594"/>
            <a:ext cx="6687160" cy="3039128"/>
          </a:xfrm>
        </p:spPr>
      </p:pic>
      <p:sp>
        <p:nvSpPr>
          <p:cNvPr id="3" name="Rectangle 2"/>
          <p:cNvSpPr/>
          <p:nvPr/>
        </p:nvSpPr>
        <p:spPr>
          <a:xfrm>
            <a:off x="6224608" y="539648"/>
            <a:ext cx="2693366" cy="369332"/>
          </a:xfrm>
          <a:prstGeom prst="rect">
            <a:avLst/>
          </a:prstGeom>
        </p:spPr>
        <p:txBody>
          <a:bodyPr wrap="none">
            <a:spAutoFit/>
          </a:bodyPr>
          <a:lstStyle/>
          <a:p>
            <a:r>
              <a:rPr lang="en-US" dirty="0"/>
              <a:t>(NSF 1502273 &amp; 1523115) </a:t>
            </a:r>
          </a:p>
        </p:txBody>
      </p:sp>
      <p:sp>
        <p:nvSpPr>
          <p:cNvPr id="5" name="Slide Number Placeholder 3"/>
          <p:cNvSpPr>
            <a:spLocks noGrp="1"/>
          </p:cNvSpPr>
          <p:nvPr>
            <p:ph type="sldNum" sz="quarter" idx="12"/>
          </p:nvPr>
        </p:nvSpPr>
        <p:spPr>
          <a:xfrm>
            <a:off x="6741618" y="4767263"/>
            <a:ext cx="2133600" cy="273844"/>
          </a:xfrm>
        </p:spPr>
        <p:txBody>
          <a:bodyPr/>
          <a:lstStyle/>
          <a:p>
            <a:r>
              <a:rPr lang="en-US" dirty="0" smtClean="0"/>
              <a:t>38</a:t>
            </a:r>
            <a:endParaRPr lang="en-US" dirty="0"/>
          </a:p>
        </p:txBody>
      </p:sp>
    </p:spTree>
    <p:extLst>
      <p:ext uri="{BB962C8B-B14F-4D97-AF65-F5344CB8AC3E}">
        <p14:creationId xmlns:p14="http://schemas.microsoft.com/office/powerpoint/2010/main" val="40959706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Differential privacy mechanisms for deep learning</a:t>
            </a:r>
          </a:p>
          <a:p>
            <a:pPr lvl="1"/>
            <a:r>
              <a:rPr lang="en-US" dirty="0" smtClean="0"/>
              <a:t>Adding noise to stochastic gradients is generally feasible  (when the number of </a:t>
            </a:r>
            <a:r>
              <a:rPr lang="en-US" dirty="0" err="1" smtClean="0"/>
              <a:t>epoches</a:t>
            </a:r>
            <a:r>
              <a:rPr lang="en-US" dirty="0" smtClean="0"/>
              <a:t> is small)  </a:t>
            </a:r>
          </a:p>
          <a:p>
            <a:pPr lvl="1"/>
            <a:r>
              <a:rPr lang="en-US" dirty="0" smtClean="0"/>
              <a:t>Functional mechanism is effective (when the number of neurons is small) but  derivation of approximations is needed</a:t>
            </a:r>
          </a:p>
          <a:p>
            <a:pPr lvl="1"/>
            <a:r>
              <a:rPr lang="en-US" dirty="0" smtClean="0"/>
              <a:t>Other mechanisms can also be explored </a:t>
            </a:r>
          </a:p>
          <a:p>
            <a:r>
              <a:rPr lang="en-US" dirty="0" smtClean="0"/>
              <a:t>DP-preserving deep learning is challenging</a:t>
            </a:r>
          </a:p>
          <a:p>
            <a:pPr lvl="1"/>
            <a:r>
              <a:rPr lang="en-US" dirty="0" smtClean="0"/>
              <a:t>Complicated objective functions, e.g., </a:t>
            </a:r>
            <a:r>
              <a:rPr lang="en-US" dirty="0"/>
              <a:t>without finite polynomial </a:t>
            </a:r>
            <a:r>
              <a:rPr lang="en-US" dirty="0" smtClean="0"/>
              <a:t>representations</a:t>
            </a:r>
            <a:endParaRPr lang="en-US" dirty="0"/>
          </a:p>
          <a:p>
            <a:pPr lvl="1"/>
            <a:r>
              <a:rPr lang="en-US" dirty="0" smtClean="0"/>
              <a:t>Different structures and tons of parameters</a:t>
            </a:r>
            <a:endParaRPr lang="en-US" dirty="0"/>
          </a:p>
          <a:p>
            <a:pPr lvl="1"/>
            <a:r>
              <a:rPr lang="en-US" dirty="0" smtClean="0"/>
              <a:t>Influence of dropout and </a:t>
            </a:r>
            <a:r>
              <a:rPr lang="en-US" dirty="0" err="1" smtClean="0"/>
              <a:t>minibatch</a:t>
            </a:r>
            <a:endParaRPr lang="en-US" dirty="0" smtClean="0"/>
          </a:p>
          <a:p>
            <a:pPr lvl="1"/>
            <a:r>
              <a:rPr lang="en-US" dirty="0" smtClean="0"/>
              <a:t>Accuracy bound</a:t>
            </a:r>
          </a:p>
          <a:p>
            <a:pPr marL="457200" lvl="1" indent="0">
              <a:buNone/>
            </a:pPr>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36B838D-CEA3-4BBD-80CA-C21BFC8B97C1}" type="slidenum">
              <a:rPr lang="en-US" smtClean="0"/>
              <a:pPr/>
              <a:t>44</a:t>
            </a:fld>
            <a:endParaRPr lang="en-US" dirty="0"/>
          </a:p>
        </p:txBody>
      </p:sp>
    </p:spTree>
    <p:extLst>
      <p:ext uri="{BB962C8B-B14F-4D97-AF65-F5344CB8AC3E}">
        <p14:creationId xmlns:p14="http://schemas.microsoft.com/office/powerpoint/2010/main" val="38267104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Acknowledgement</a:t>
            </a:r>
            <a:endParaRPr lang="en-US" dirty="0"/>
          </a:p>
        </p:txBody>
      </p:sp>
      <p:sp>
        <p:nvSpPr>
          <p:cNvPr id="7" name="Content Placeholder 6"/>
          <p:cNvSpPr>
            <a:spLocks noGrp="1"/>
          </p:cNvSpPr>
          <p:nvPr>
            <p:ph idx="1"/>
          </p:nvPr>
        </p:nvSpPr>
        <p:spPr/>
        <p:txBody>
          <a:bodyPr/>
          <a:lstStyle/>
          <a:p>
            <a:r>
              <a:rPr lang="en-US" dirty="0">
                <a:latin typeface="+mj-lt"/>
              </a:rPr>
              <a:t>T</a:t>
            </a:r>
            <a:r>
              <a:rPr lang="en-US" dirty="0" smtClean="0">
                <a:latin typeface="+mj-lt"/>
              </a:rPr>
              <a:t>hanks to my collaborators, Hai Phan from NJIT, </a:t>
            </a:r>
            <a:r>
              <a:rPr lang="en-US" dirty="0" err="1" smtClean="0">
                <a:latin typeface="+mj-lt"/>
              </a:rPr>
              <a:t>Dejing</a:t>
            </a:r>
            <a:r>
              <a:rPr lang="en-US" dirty="0" smtClean="0">
                <a:latin typeface="+mj-lt"/>
              </a:rPr>
              <a:t> Dou from Oregon, and  my students </a:t>
            </a:r>
            <a:r>
              <a:rPr lang="en-US" dirty="0" err="1" smtClean="0">
                <a:latin typeface="+mj-lt"/>
              </a:rPr>
              <a:t>Shuhan</a:t>
            </a:r>
            <a:r>
              <a:rPr lang="en-US" dirty="0" smtClean="0">
                <a:latin typeface="+mj-lt"/>
              </a:rPr>
              <a:t> Yuan, </a:t>
            </a:r>
            <a:r>
              <a:rPr lang="en-US" dirty="0" err="1" smtClean="0">
                <a:latin typeface="+mj-lt"/>
              </a:rPr>
              <a:t>Depeng</a:t>
            </a:r>
            <a:r>
              <a:rPr lang="en-US" dirty="0" smtClean="0">
                <a:latin typeface="+mj-lt"/>
              </a:rPr>
              <a:t> Xu, and </a:t>
            </a:r>
            <a:r>
              <a:rPr lang="en-US" dirty="0" err="1" smtClean="0">
                <a:latin typeface="+mj-lt"/>
              </a:rPr>
              <a:t>Panpan</a:t>
            </a:r>
            <a:r>
              <a:rPr lang="en-US" dirty="0" smtClean="0">
                <a:latin typeface="+mj-lt"/>
              </a:rPr>
              <a:t> Zheng.</a:t>
            </a:r>
          </a:p>
          <a:p>
            <a:pPr marL="457200" lvl="1" indent="0">
              <a:buNone/>
            </a:pPr>
            <a:endParaRPr lang="en-US" dirty="0" smtClean="0">
              <a:latin typeface="+mj-lt"/>
            </a:endParaRPr>
          </a:p>
          <a:p>
            <a:r>
              <a:rPr lang="en-US" dirty="0"/>
              <a:t>Thanks for the support from </a:t>
            </a:r>
            <a:r>
              <a:rPr lang="en-US" dirty="0" smtClean="0"/>
              <a:t>U.S</a:t>
            </a:r>
            <a:r>
              <a:rPr lang="en-US" dirty="0"/>
              <a:t>. National Science Foundation </a:t>
            </a:r>
            <a:r>
              <a:rPr lang="en-US" dirty="0" smtClean="0"/>
              <a:t>(DGE-1523115 </a:t>
            </a:r>
            <a:r>
              <a:rPr lang="en-US" dirty="0"/>
              <a:t>and </a:t>
            </a:r>
            <a:r>
              <a:rPr lang="en-US" dirty="0" smtClean="0"/>
              <a:t>IIS-1502273), National </a:t>
            </a:r>
            <a:r>
              <a:rPr lang="en-US" dirty="0"/>
              <a:t>Institute of Health </a:t>
            </a:r>
            <a:r>
              <a:rPr lang="en-US" dirty="0" smtClean="0"/>
              <a:t>(R01GM103309), and SEEDS at University of Arkansas.</a:t>
            </a:r>
            <a:endParaRPr lang="en-US" dirty="0">
              <a:solidFill>
                <a:schemeClr val="bg2">
                  <a:lumMod val="25000"/>
                </a:schemeClr>
              </a:solidFill>
            </a:endParaRPr>
          </a:p>
          <a:p>
            <a:pPr marL="0" indent="0">
              <a:buNone/>
            </a:pPr>
            <a:endParaRPr lang="en-US" dirty="0" smtClean="0">
              <a:latin typeface="+mj-lt"/>
            </a:endParaRP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45</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282" y="3545551"/>
            <a:ext cx="942998" cy="94299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00" y="3469855"/>
            <a:ext cx="1041041" cy="1041041"/>
          </a:xfrm>
          <a:prstGeom prst="rect">
            <a:avLst/>
          </a:prstGeom>
        </p:spPr>
      </p:pic>
    </p:spTree>
    <p:extLst>
      <p:ext uri="{BB962C8B-B14F-4D97-AF65-F5344CB8AC3E}">
        <p14:creationId xmlns:p14="http://schemas.microsoft.com/office/powerpoint/2010/main" val="3336870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1485900" y="1200150"/>
            <a:ext cx="6172200" cy="3600450"/>
          </a:xfrm>
          <a:prstGeom prst="rect">
            <a:avLst/>
          </a:prstGeom>
          <a:solidFill>
            <a:schemeClr val="bg1"/>
          </a:solidFill>
        </p:spPr>
        <p:txBody>
          <a:bodyPr vert="horz">
            <a:normAutofit/>
          </a:bodyPr>
          <a:lstStyle/>
          <a:p>
            <a:pPr marL="205740" indent="-205740" defTabSz="685800">
              <a:lnSpc>
                <a:spcPct val="90000"/>
              </a:lnSpc>
              <a:spcBef>
                <a:spcPts val="435"/>
              </a:spcBef>
              <a:buClr>
                <a:schemeClr val="accent1"/>
              </a:buClr>
              <a:buSzPct val="85000"/>
              <a:defRPr/>
            </a:pPr>
            <a:endParaRPr lang="en-US" altLang="zh-CN" sz="2100" dirty="0">
              <a:cs typeface="Times New Roman" pitchFamily="18" charset="0"/>
            </a:endParaRPr>
          </a:p>
        </p:txBody>
      </p:sp>
      <p:sp>
        <p:nvSpPr>
          <p:cNvPr id="8" name="TextBox 7"/>
          <p:cNvSpPr txBox="1"/>
          <p:nvPr/>
        </p:nvSpPr>
        <p:spPr>
          <a:xfrm>
            <a:off x="1738032" y="3552028"/>
            <a:ext cx="5943600" cy="369332"/>
          </a:xfrm>
          <a:prstGeom prst="rect">
            <a:avLst/>
          </a:prstGeom>
          <a:noFill/>
        </p:spPr>
        <p:txBody>
          <a:bodyPr wrap="square" rtlCol="0">
            <a:spAutoFit/>
          </a:bodyPr>
          <a:lstStyle/>
          <a:p>
            <a:pPr algn="ctr"/>
            <a:r>
              <a:rPr lang="en-US" dirty="0">
                <a:sym typeface="Symbol"/>
              </a:rPr>
              <a:t></a:t>
            </a:r>
            <a:r>
              <a:rPr lang="en-US" dirty="0"/>
              <a:t> is a privacy parameter:     smaller </a:t>
            </a:r>
            <a:r>
              <a:rPr lang="en-US" dirty="0">
                <a:sym typeface="Symbol"/>
              </a:rPr>
              <a:t></a:t>
            </a:r>
            <a:r>
              <a:rPr lang="en-US" dirty="0"/>
              <a:t> =   stronger privacy   </a:t>
            </a:r>
          </a:p>
        </p:txBody>
      </p:sp>
      <p:sp>
        <p:nvSpPr>
          <p:cNvPr id="5122" name="Rectangle 2"/>
          <p:cNvSpPr>
            <a:spLocks noGrp="1" noChangeArrowheads="1"/>
          </p:cNvSpPr>
          <p:nvPr>
            <p:ph type="title"/>
          </p:nvPr>
        </p:nvSpPr>
        <p:spPr/>
        <p:txBody>
          <a:bodyPr/>
          <a:lstStyle/>
          <a:p>
            <a:pPr eaLnBrk="1" hangingPunct="1"/>
            <a:r>
              <a:rPr lang="en-US" altLang="zh-CN" dirty="0" smtClean="0"/>
              <a:t>Differential Privacy</a:t>
            </a:r>
          </a:p>
        </p:txBody>
      </p:sp>
      <p:pic>
        <p:nvPicPr>
          <p:cNvPr id="1115138" name="Picture 2"/>
          <p:cNvPicPr>
            <a:picLocks noChangeAspect="1" noChangeArrowheads="1"/>
          </p:cNvPicPr>
          <p:nvPr/>
        </p:nvPicPr>
        <p:blipFill>
          <a:blip r:embed="rId3" cstate="print"/>
          <a:srcRect l="10500" t="28125" r="51750" b="55313"/>
          <a:stretch>
            <a:fillRect/>
          </a:stretch>
        </p:blipFill>
        <p:spPr bwMode="auto">
          <a:xfrm>
            <a:off x="2014238" y="1428750"/>
            <a:ext cx="5344124" cy="1771650"/>
          </a:xfrm>
          <a:prstGeom prst="rect">
            <a:avLst/>
          </a:prstGeom>
          <a:noFill/>
          <a:ln w="9525">
            <a:noFill/>
            <a:miter lim="800000"/>
            <a:headEnd/>
            <a:tailEnd/>
          </a:ln>
        </p:spPr>
      </p:pic>
      <p:sp>
        <p:nvSpPr>
          <p:cNvPr id="7" name="Up Arrow 6"/>
          <p:cNvSpPr/>
          <p:nvPr/>
        </p:nvSpPr>
        <p:spPr>
          <a:xfrm>
            <a:off x="5543550" y="3610852"/>
            <a:ext cx="1143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Down Arrow 8"/>
          <p:cNvSpPr/>
          <p:nvPr/>
        </p:nvSpPr>
        <p:spPr>
          <a:xfrm>
            <a:off x="4489973" y="3628967"/>
            <a:ext cx="1143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3"/>
          <p:cNvSpPr>
            <a:spLocks noGrp="1"/>
          </p:cNvSpPr>
          <p:nvPr>
            <p:ph type="sldNum" sz="quarter" idx="12"/>
          </p:nvPr>
        </p:nvSpPr>
        <p:spPr>
          <a:xfrm>
            <a:off x="6741618" y="4767263"/>
            <a:ext cx="2133600" cy="273844"/>
          </a:xfrm>
        </p:spPr>
        <p:txBody>
          <a:bodyPr/>
          <a:lstStyle/>
          <a:p>
            <a:r>
              <a:rPr lang="en-US" dirty="0" smtClean="0"/>
              <a:t>5</a:t>
            </a:r>
            <a:endParaRPr lang="en-US" dirty="0"/>
          </a:p>
        </p:txBody>
      </p:sp>
    </p:spTree>
    <p:extLst>
      <p:ext uri="{BB962C8B-B14F-4D97-AF65-F5344CB8AC3E}">
        <p14:creationId xmlns:p14="http://schemas.microsoft.com/office/powerpoint/2010/main" val="4117636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Theorem</a:t>
            </a:r>
            <a:endParaRPr lang="en-US" dirty="0"/>
          </a:p>
        </p:txBody>
      </p:sp>
      <p:pic>
        <p:nvPicPr>
          <p:cNvPr id="5" name="Content Placeholder 4"/>
          <p:cNvPicPr>
            <a:picLocks noGrp="1" noChangeAspect="1"/>
          </p:cNvPicPr>
          <p:nvPr>
            <p:ph sz="quarter" idx="1"/>
          </p:nvPr>
        </p:nvPicPr>
        <p:blipFill rotWithShape="1">
          <a:blip r:embed="rId2"/>
          <a:srcRect l="12934" t="33962" r="61183" b="20025"/>
          <a:stretch/>
        </p:blipFill>
        <p:spPr>
          <a:xfrm>
            <a:off x="1748324" y="1231085"/>
            <a:ext cx="5370934" cy="2257425"/>
          </a:xfrm>
          <a:prstGeom prst="rect">
            <a:avLst/>
          </a:prstGeom>
        </p:spPr>
      </p:pic>
      <p:sp>
        <p:nvSpPr>
          <p:cNvPr id="4" name="Slide Number Placeholder 3"/>
          <p:cNvSpPr>
            <a:spLocks noGrp="1"/>
          </p:cNvSpPr>
          <p:nvPr>
            <p:ph type="sldNum" sz="quarter" idx="12"/>
          </p:nvPr>
        </p:nvSpPr>
        <p:spPr/>
        <p:txBody>
          <a:bodyPr/>
          <a:lstStyle/>
          <a:p>
            <a:fld id="{D36B838D-CEA3-4BBD-80CA-C21BFC8B97C1}" type="slidenum">
              <a:rPr lang="en-US" smtClean="0"/>
              <a:pPr/>
              <a:t>6</a:t>
            </a:fld>
            <a:endParaRPr lang="en-US" dirty="0"/>
          </a:p>
        </p:txBody>
      </p:sp>
      <p:sp>
        <p:nvSpPr>
          <p:cNvPr id="6" name="TextBox 5"/>
          <p:cNvSpPr txBox="1"/>
          <p:nvPr/>
        </p:nvSpPr>
        <p:spPr>
          <a:xfrm>
            <a:off x="1614197" y="3936072"/>
            <a:ext cx="4776606" cy="923330"/>
          </a:xfrm>
          <a:prstGeom prst="rect">
            <a:avLst/>
          </a:prstGeom>
          <a:noFill/>
        </p:spPr>
        <p:txBody>
          <a:bodyPr wrap="square" rtlCol="0">
            <a:spAutoFit/>
          </a:bodyPr>
          <a:lstStyle/>
          <a:p>
            <a:pPr lvl="0"/>
            <a:r>
              <a:rPr lang="en-US" altLang="zh-CN" dirty="0">
                <a:cs typeface="Times New Roman" pitchFamily="18" charset="0"/>
              </a:rPr>
              <a:t>Complex functions or data mining tasks can be decomposed to a sequence of simple functions. </a:t>
            </a:r>
          </a:p>
          <a:p>
            <a:endParaRPr lang="en-US" dirty="0"/>
          </a:p>
        </p:txBody>
      </p:sp>
      <p:sp>
        <p:nvSpPr>
          <p:cNvPr id="7" name="Rectangle 6"/>
          <p:cNvSpPr/>
          <p:nvPr/>
        </p:nvSpPr>
        <p:spPr>
          <a:xfrm>
            <a:off x="6741618" y="4467181"/>
            <a:ext cx="1791260" cy="300082"/>
          </a:xfrm>
          <a:prstGeom prst="rect">
            <a:avLst/>
          </a:prstGeom>
        </p:spPr>
        <p:txBody>
          <a:bodyPr wrap="none">
            <a:spAutoFit/>
          </a:bodyPr>
          <a:lstStyle/>
          <a:p>
            <a:r>
              <a:rPr lang="en-US" sz="1350" dirty="0"/>
              <a:t>[Chaudhuri &amp; </a:t>
            </a:r>
            <a:r>
              <a:rPr lang="en-US" sz="1350" dirty="0" err="1"/>
              <a:t>Sarwate</a:t>
            </a:r>
            <a:r>
              <a:rPr lang="en-US" sz="1350" dirty="0"/>
              <a:t>]</a:t>
            </a:r>
          </a:p>
        </p:txBody>
      </p:sp>
    </p:spTree>
    <p:extLst>
      <p:ext uri="{BB962C8B-B14F-4D97-AF65-F5344CB8AC3E}">
        <p14:creationId xmlns:p14="http://schemas.microsoft.com/office/powerpoint/2010/main" val="35209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Postprocessing</a:t>
            </a:r>
            <a:r>
              <a:rPr lang="en-US" dirty="0" smtClean="0"/>
              <a:t> Invariance</a:t>
            </a:r>
            <a:endParaRPr lang="en-US" dirty="0"/>
          </a:p>
        </p:txBody>
      </p:sp>
      <p:sp>
        <p:nvSpPr>
          <p:cNvPr id="4" name="Slide Number Placeholder 3"/>
          <p:cNvSpPr>
            <a:spLocks noGrp="1"/>
          </p:cNvSpPr>
          <p:nvPr>
            <p:ph type="sldNum" sz="quarter" idx="12"/>
          </p:nvPr>
        </p:nvSpPr>
        <p:spPr/>
        <p:txBody>
          <a:bodyPr/>
          <a:lstStyle/>
          <a:p>
            <a:fld id="{D36B838D-CEA3-4BBD-80CA-C21BFC8B97C1}" type="slidenum">
              <a:rPr lang="en-US" smtClean="0"/>
              <a:pPr/>
              <a:t>7</a:t>
            </a:fld>
            <a:endParaRPr lang="en-US" dirty="0"/>
          </a:p>
        </p:txBody>
      </p:sp>
      <p:pic>
        <p:nvPicPr>
          <p:cNvPr id="7" name="Content Placeholder 6"/>
          <p:cNvPicPr>
            <a:picLocks noGrp="1" noChangeAspect="1"/>
          </p:cNvPicPr>
          <p:nvPr>
            <p:ph sz="quarter" idx="1"/>
          </p:nvPr>
        </p:nvPicPr>
        <p:blipFill rotWithShape="1">
          <a:blip r:embed="rId2"/>
          <a:srcRect l="2352" t="35722" r="5883" b="16173"/>
          <a:stretch/>
        </p:blipFill>
        <p:spPr>
          <a:xfrm>
            <a:off x="1594370" y="1507823"/>
            <a:ext cx="6456956" cy="1954530"/>
          </a:xfrm>
          <a:prstGeom prst="rect">
            <a:avLst/>
          </a:prstGeom>
        </p:spPr>
      </p:pic>
      <p:sp>
        <p:nvSpPr>
          <p:cNvPr id="5" name="Rectangle 4"/>
          <p:cNvSpPr/>
          <p:nvPr/>
        </p:nvSpPr>
        <p:spPr>
          <a:xfrm>
            <a:off x="6782080" y="4468208"/>
            <a:ext cx="1791260" cy="300082"/>
          </a:xfrm>
          <a:prstGeom prst="rect">
            <a:avLst/>
          </a:prstGeom>
        </p:spPr>
        <p:txBody>
          <a:bodyPr wrap="none">
            <a:spAutoFit/>
          </a:bodyPr>
          <a:lstStyle/>
          <a:p>
            <a:r>
              <a:rPr lang="en-US" sz="1350" dirty="0"/>
              <a:t>[Chaudhuri &amp; </a:t>
            </a:r>
            <a:r>
              <a:rPr lang="en-US" sz="1350" dirty="0" err="1"/>
              <a:t>Sarwate</a:t>
            </a:r>
            <a:r>
              <a:rPr lang="en-US" sz="1350" dirty="0"/>
              <a:t>]</a:t>
            </a:r>
          </a:p>
        </p:txBody>
      </p:sp>
    </p:spTree>
    <p:extLst>
      <p:ext uri="{BB962C8B-B14F-4D97-AF65-F5344CB8AC3E}">
        <p14:creationId xmlns:p14="http://schemas.microsoft.com/office/powerpoint/2010/main" val="2323746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 Mechanisms</a:t>
            </a:r>
            <a:endParaRPr lang="en-US" dirty="0"/>
          </a:p>
        </p:txBody>
      </p:sp>
      <p:pic>
        <p:nvPicPr>
          <p:cNvPr id="5" name="Content Placeholder 4"/>
          <p:cNvPicPr>
            <a:picLocks noGrp="1" noChangeAspect="1"/>
          </p:cNvPicPr>
          <p:nvPr>
            <p:ph sz="quarter" idx="1"/>
          </p:nvPr>
        </p:nvPicPr>
        <p:blipFill rotWithShape="1">
          <a:blip r:embed="rId2"/>
          <a:srcRect l="15294" t="21415" r="64707" b="32571"/>
          <a:stretch/>
        </p:blipFill>
        <p:spPr>
          <a:xfrm>
            <a:off x="1589810" y="1026643"/>
            <a:ext cx="5697397" cy="3686551"/>
          </a:xfrm>
          <a:prstGeom prst="rect">
            <a:avLst/>
          </a:prstGeom>
        </p:spPr>
      </p:pic>
      <p:sp>
        <p:nvSpPr>
          <p:cNvPr id="4" name="Slide Number Placeholder 3"/>
          <p:cNvSpPr>
            <a:spLocks noGrp="1"/>
          </p:cNvSpPr>
          <p:nvPr>
            <p:ph type="sldNum" sz="quarter" idx="10"/>
          </p:nvPr>
        </p:nvSpPr>
        <p:spPr/>
        <p:txBody>
          <a:bodyPr/>
          <a:lstStyle/>
          <a:p>
            <a:pPr>
              <a:defRPr/>
            </a:pPr>
            <a:fld id="{AFA49EA7-EA9A-4A47-8661-9359EE1CE6B1}" type="slidenum">
              <a:rPr lang="en-US" smtClean="0"/>
              <a:pPr>
                <a:defRPr/>
              </a:pPr>
              <a:t>8</a:t>
            </a:fld>
            <a:endParaRPr lang="en-US" dirty="0"/>
          </a:p>
        </p:txBody>
      </p:sp>
      <p:sp>
        <p:nvSpPr>
          <p:cNvPr id="6" name="Rectangle 5"/>
          <p:cNvSpPr/>
          <p:nvPr/>
        </p:nvSpPr>
        <p:spPr>
          <a:xfrm>
            <a:off x="7067830" y="4574695"/>
            <a:ext cx="1791260" cy="300082"/>
          </a:xfrm>
          <a:prstGeom prst="rect">
            <a:avLst/>
          </a:prstGeom>
        </p:spPr>
        <p:txBody>
          <a:bodyPr wrap="none">
            <a:spAutoFit/>
          </a:bodyPr>
          <a:lstStyle/>
          <a:p>
            <a:r>
              <a:rPr lang="en-US" sz="1350" dirty="0"/>
              <a:t>[Chaudhuri &amp; </a:t>
            </a:r>
            <a:r>
              <a:rPr lang="en-US" sz="1350" dirty="0" err="1"/>
              <a:t>Sarwate</a:t>
            </a:r>
            <a:r>
              <a:rPr lang="en-US" sz="1350" dirty="0"/>
              <a:t>]</a:t>
            </a:r>
          </a:p>
        </p:txBody>
      </p:sp>
      <p:sp>
        <p:nvSpPr>
          <p:cNvPr id="7" name="Slide Number Placeholder 3"/>
          <p:cNvSpPr>
            <a:spLocks noGrp="1"/>
          </p:cNvSpPr>
          <p:nvPr>
            <p:ph type="sldNum" sz="quarter" idx="12"/>
          </p:nvPr>
        </p:nvSpPr>
        <p:spPr>
          <a:xfrm>
            <a:off x="6741618" y="4767263"/>
            <a:ext cx="2133600" cy="273844"/>
          </a:xfrm>
        </p:spPr>
        <p:txBody>
          <a:bodyPr/>
          <a:lstStyle/>
          <a:p>
            <a:r>
              <a:rPr lang="en-US" dirty="0" smtClean="0"/>
              <a:t>8</a:t>
            </a:r>
            <a:endParaRPr lang="en-US" dirty="0"/>
          </a:p>
        </p:txBody>
      </p:sp>
    </p:spTree>
    <p:extLst>
      <p:ext uri="{BB962C8B-B14F-4D97-AF65-F5344CB8AC3E}">
        <p14:creationId xmlns:p14="http://schemas.microsoft.com/office/powerpoint/2010/main" val="4040581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anose="02020603050405020304" pitchFamily="18" charset="0"/>
                <a:cs typeface="Times New Roman" panose="02020603050405020304" pitchFamily="18" charset="0"/>
              </a:rPr>
              <a:t>Differential Privacy</a:t>
            </a:r>
            <a:endParaRPr lang="en-US" sz="36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066355A-084C-D24E-9AD2-7E4FC41EA627}" type="slidenum">
              <a:rPr lang="en-US" smtClean="0"/>
              <a:t>9</a:t>
            </a:fld>
            <a:endParaRPr lang="en-US" dirty="0"/>
          </a:p>
        </p:txBody>
      </p:sp>
      <p:pic>
        <p:nvPicPr>
          <p:cNvPr id="4" name="Picture 3"/>
          <p:cNvPicPr>
            <a:picLocks noChangeAspect="1"/>
          </p:cNvPicPr>
          <p:nvPr/>
        </p:nvPicPr>
        <p:blipFill>
          <a:blip r:embed="rId2"/>
          <a:stretch>
            <a:fillRect/>
          </a:stretch>
        </p:blipFill>
        <p:spPr>
          <a:xfrm>
            <a:off x="919389" y="1406769"/>
            <a:ext cx="4828046" cy="3205823"/>
          </a:xfrm>
          <a:prstGeom prst="rect">
            <a:avLst/>
          </a:prstGeom>
        </p:spPr>
      </p:pic>
      <p:sp>
        <p:nvSpPr>
          <p:cNvPr id="5" name="Rectangle 4"/>
          <p:cNvSpPr/>
          <p:nvPr/>
        </p:nvSpPr>
        <p:spPr>
          <a:xfrm>
            <a:off x="1563994" y="1041175"/>
            <a:ext cx="3542636" cy="307777"/>
          </a:xfrm>
          <a:prstGeom prst="rect">
            <a:avLst/>
          </a:prstGeom>
          <a:noFill/>
        </p:spPr>
        <p:txBody>
          <a:bodyPr wrap="none" rtlCol="0">
            <a:spAutoFit/>
          </a:bodyPr>
          <a:lstStyle/>
          <a:p>
            <a:r>
              <a:rPr lang="en-US" sz="1400" b="1" dirty="0">
                <a:solidFill>
                  <a:srgbClr val="C00000"/>
                </a:solidFill>
                <a:latin typeface="Times New Roman" panose="02020603050405020304" pitchFamily="18" charset="0"/>
                <a:cs typeface="Times New Roman" panose="02020603050405020304" pitchFamily="18" charset="0"/>
              </a:rPr>
              <a:t>Mechanisms </a:t>
            </a:r>
            <a:r>
              <a:rPr lang="en-US" sz="1400" b="1" dirty="0" smtClean="0">
                <a:solidFill>
                  <a:srgbClr val="C00000"/>
                </a:solidFill>
                <a:latin typeface="Times New Roman" panose="02020603050405020304" pitchFamily="18" charset="0"/>
                <a:cs typeface="Times New Roman" panose="02020603050405020304" pitchFamily="18" charset="0"/>
              </a:rPr>
              <a:t>to Achieve </a:t>
            </a:r>
            <a:r>
              <a:rPr lang="en-US" sz="1400" b="1" dirty="0">
                <a:solidFill>
                  <a:srgbClr val="C00000"/>
                </a:solidFill>
                <a:latin typeface="Times New Roman" panose="02020603050405020304" pitchFamily="18" charset="0"/>
                <a:cs typeface="Times New Roman" panose="02020603050405020304" pitchFamily="18" charset="0"/>
              </a:rPr>
              <a:t>Differential Privacy</a:t>
            </a:r>
          </a:p>
        </p:txBody>
      </p:sp>
      <p:sp>
        <p:nvSpPr>
          <p:cNvPr id="8" name="Rectangle 7"/>
          <p:cNvSpPr/>
          <p:nvPr/>
        </p:nvSpPr>
        <p:spPr>
          <a:xfrm>
            <a:off x="5968717" y="1031021"/>
            <a:ext cx="2906501" cy="307777"/>
          </a:xfrm>
          <a:prstGeom prst="rect">
            <a:avLst/>
          </a:prstGeom>
          <a:noFill/>
        </p:spPr>
        <p:txBody>
          <a:bodyPr wrap="none" rtlCol="0">
            <a:spAutoFit/>
          </a:bodyPr>
          <a:lstStyle/>
          <a:p>
            <a:r>
              <a:rPr lang="en-US" sz="1400" b="1" dirty="0" smtClean="0">
                <a:solidFill>
                  <a:srgbClr val="C00000"/>
                </a:solidFill>
                <a:latin typeface="Times New Roman" panose="02020603050405020304" pitchFamily="18" charset="0"/>
                <a:cs typeface="Times New Roman" panose="02020603050405020304" pitchFamily="18" charset="0"/>
              </a:rPr>
              <a:t>Applications of </a:t>
            </a:r>
            <a:r>
              <a:rPr lang="en-US" sz="1400" b="1" dirty="0">
                <a:solidFill>
                  <a:srgbClr val="C00000"/>
                </a:solidFill>
                <a:latin typeface="Times New Roman" panose="02020603050405020304" pitchFamily="18" charset="0"/>
                <a:cs typeface="Times New Roman" panose="02020603050405020304" pitchFamily="18" charset="0"/>
              </a:rPr>
              <a:t>Differential Privacy</a:t>
            </a:r>
          </a:p>
        </p:txBody>
      </p:sp>
      <p:sp>
        <p:nvSpPr>
          <p:cNvPr id="9" name="TextBox 8"/>
          <p:cNvSpPr txBox="1"/>
          <p:nvPr/>
        </p:nvSpPr>
        <p:spPr>
          <a:xfrm>
            <a:off x="6279838" y="1568797"/>
            <a:ext cx="2284257" cy="22852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Data Collection</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Data Streams</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Logistic Regression</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Stochastic Gradient Descents</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Recommendation</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Spectral Graph Analysis</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Causal Graph Discovery</a:t>
            </a:r>
          </a:p>
          <a:p>
            <a:pPr marL="171450" indent="-171450">
              <a:buFont typeface="Wingdings" panose="05000000000000000000" pitchFamily="2" charset="2"/>
              <a:buChar char="ü"/>
            </a:pPr>
            <a:r>
              <a:rPr lang="en-US" sz="1200" b="1" dirty="0" smtClean="0">
                <a:latin typeface="Times New Roman" panose="02020603050405020304" pitchFamily="18" charset="0"/>
                <a:cs typeface="Times New Roman" panose="02020603050405020304" pitchFamily="18" charset="0"/>
              </a:rPr>
              <a:t>Embedding</a:t>
            </a:r>
          </a:p>
          <a:p>
            <a:pPr marL="171450" indent="-171450">
              <a:buFont typeface="Wingdings" panose="05000000000000000000" pitchFamily="2" charset="2"/>
              <a:buChar char="ü"/>
            </a:pPr>
            <a:r>
              <a:rPr lang="en-US" sz="1200" b="1" dirty="0" smtClean="0">
                <a:solidFill>
                  <a:srgbClr val="C00000"/>
                </a:solidFill>
                <a:latin typeface="Times New Roman" panose="02020603050405020304" pitchFamily="18" charset="0"/>
                <a:cs typeface="Times New Roman" panose="02020603050405020304" pitchFamily="18" charset="0"/>
              </a:rPr>
              <a:t>Deep Learning</a:t>
            </a:r>
          </a:p>
          <a:p>
            <a:pPr>
              <a:lnSpc>
                <a:spcPct val="150000"/>
              </a:lnSpc>
            </a:pPr>
            <a:endParaRPr lang="en-US" sz="1600" b="1" dirty="0" smtClean="0">
              <a:solidFill>
                <a:srgbClr val="C00000"/>
              </a:solidFill>
              <a:latin typeface="Times New Roman" panose="02020603050405020304" pitchFamily="18" charset="0"/>
              <a:cs typeface="Times New Roman" panose="02020603050405020304" pitchFamily="18" charset="0"/>
            </a:endParaRPr>
          </a:p>
          <a:p>
            <a:pPr marL="228600" indent="-228600">
              <a:lnSpc>
                <a:spcPct val="150000"/>
              </a:lnSpc>
              <a:buFont typeface="Times New Roman" panose="02020603050405020304" pitchFamily="18" charset="0"/>
              <a:buChar char="?"/>
            </a:pPr>
            <a:endParaRPr lang="en-US" sz="7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580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rkansas">
      <a:dk1>
        <a:srgbClr val="000000"/>
      </a:dk1>
      <a:lt1>
        <a:srgbClr val="FFFFFF"/>
      </a:lt1>
      <a:dk2>
        <a:srgbClr val="9D2235"/>
      </a:dk2>
      <a:lt2>
        <a:srgbClr val="F3F2DC"/>
      </a:lt2>
      <a:accent1>
        <a:srgbClr val="93A299"/>
      </a:accent1>
      <a:accent2>
        <a:srgbClr val="AD8F67"/>
      </a:accent2>
      <a:accent3>
        <a:srgbClr val="726056"/>
      </a:accent3>
      <a:accent4>
        <a:srgbClr val="4C5A6A"/>
      </a:accent4>
      <a:accent5>
        <a:srgbClr val="808DA0"/>
      </a:accent5>
      <a:accent6>
        <a:srgbClr val="904955"/>
      </a:accent6>
      <a:hlink>
        <a:srgbClr val="808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www.w3.org/XML/1998/namespace"/>
    <ds:schemaRef ds:uri="http://schemas.microsoft.com/office/2006/documentManagement/types"/>
    <ds:schemaRef ds:uri="http://purl.org/dc/dcmitype/"/>
    <ds:schemaRef ds:uri="http://purl.org/dc/terms/"/>
    <ds:schemaRef ds:uri="http://schemas.microsoft.com/sharepoint/v3/field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7047</TotalTime>
  <Words>2046</Words>
  <Application>Microsoft Office PowerPoint</Application>
  <PresentationFormat>On-screen Show (16:9)</PresentationFormat>
  <Paragraphs>438</Paragraphs>
  <Slides>45</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6" baseType="lpstr">
      <vt:lpstr>ＭＳ Ｐゴシック</vt:lpstr>
      <vt:lpstr>宋体</vt:lpstr>
      <vt:lpstr>Arial</vt:lpstr>
      <vt:lpstr>Calibri</vt:lpstr>
      <vt:lpstr>Cambria Math</vt:lpstr>
      <vt:lpstr>Kristen ITC</vt:lpstr>
      <vt:lpstr>Symbol</vt:lpstr>
      <vt:lpstr>Times New Roman</vt:lpstr>
      <vt:lpstr>Wingdings</vt:lpstr>
      <vt:lpstr>Office Theme</vt:lpstr>
      <vt:lpstr>Equation</vt:lpstr>
      <vt:lpstr>Differential Privacy Preserving Deep Learning</vt:lpstr>
      <vt:lpstr>Outline</vt:lpstr>
      <vt:lpstr>Differential Privacy [Dwork, TCC06]</vt:lpstr>
      <vt:lpstr>Differential Guarantee</vt:lpstr>
      <vt:lpstr>Differential Privacy</vt:lpstr>
      <vt:lpstr>Composition Theorem</vt:lpstr>
      <vt:lpstr>Postprocessing Invariance</vt:lpstr>
      <vt:lpstr>DP Mechanisms</vt:lpstr>
      <vt:lpstr>Differential Privacy</vt:lpstr>
      <vt:lpstr>Output Perturbation</vt:lpstr>
      <vt:lpstr>Exponential Mechanism</vt:lpstr>
      <vt:lpstr>Input Perturbation</vt:lpstr>
      <vt:lpstr>Sample and aggregate</vt:lpstr>
      <vt:lpstr>Machine Learning with Optimization  </vt:lpstr>
      <vt:lpstr>Linear Regression and Logistic Regression</vt:lpstr>
      <vt:lpstr>Objective Perturbation</vt:lpstr>
      <vt:lpstr>Example</vt:lpstr>
      <vt:lpstr>Outline</vt:lpstr>
      <vt:lpstr>PowerPoint Presentation</vt:lpstr>
      <vt:lpstr>Deep Learning</vt:lpstr>
      <vt:lpstr>Deep Learning</vt:lpstr>
      <vt:lpstr>Multilayer Neural Network</vt:lpstr>
      <vt:lpstr>Back Propagation</vt:lpstr>
      <vt:lpstr>PowerPoint Presentation</vt:lpstr>
      <vt:lpstr>Spectral Graph Analysis for Cyber Fraud Detection </vt:lpstr>
      <vt:lpstr>Deep Learning</vt:lpstr>
      <vt:lpstr>Vandal Detection</vt:lpstr>
      <vt:lpstr>Network Embedding</vt:lpstr>
      <vt:lpstr>Outline</vt:lpstr>
      <vt:lpstr>DP-Preserving Deep Learning</vt:lpstr>
      <vt:lpstr>pSGD (Abadi et al., CCS2016)</vt:lpstr>
      <vt:lpstr>AdLM – Adaptive Laplace Mechanism (Phan et al., ICDM2017)</vt:lpstr>
      <vt:lpstr>pSGD vs. AdLM</vt:lpstr>
      <vt:lpstr>dPAs – Auto-encoder (Phan et al., AAAI2016)</vt:lpstr>
      <vt:lpstr>pCDBNs - Convolutional Deep Belief Networks (Phan et al., ML 2017)</vt:lpstr>
      <vt:lpstr>pSGD vs. pCDBN</vt:lpstr>
      <vt:lpstr>DPNE: Differentially Private Network Embedding</vt:lpstr>
      <vt:lpstr>Experiment</vt:lpstr>
      <vt:lpstr>Outline</vt:lpstr>
      <vt:lpstr>Preserving Privacy in Semantic Mining of Activity, Social, and Health Data (NIH R01GM103309)</vt:lpstr>
      <vt:lpstr>Dataset, Features, and Task</vt:lpstr>
      <vt:lpstr>Human Behavior Prediction </vt:lpstr>
      <vt:lpstr>Genetic Privacy</vt:lpstr>
      <vt:lpstr>Conclusion</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Xintao Wu</cp:lastModifiedBy>
  <cp:revision>412</cp:revision>
  <dcterms:created xsi:type="dcterms:W3CDTF">2010-04-12T23:12:02Z</dcterms:created>
  <dcterms:modified xsi:type="dcterms:W3CDTF">2018-11-27T22:56:45Z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